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3"/>
  </p:notesMasterIdLst>
  <p:sldIdLst>
    <p:sldId id="256" r:id="rId2"/>
    <p:sldId id="257" r:id="rId3"/>
    <p:sldId id="282" r:id="rId4"/>
    <p:sldId id="288" r:id="rId5"/>
    <p:sldId id="262" r:id="rId6"/>
    <p:sldId id="267" r:id="rId7"/>
    <p:sldId id="260" r:id="rId8"/>
    <p:sldId id="268" r:id="rId9"/>
    <p:sldId id="269" r:id="rId10"/>
    <p:sldId id="270" r:id="rId11"/>
    <p:sldId id="271" r:id="rId12"/>
    <p:sldId id="272" r:id="rId13"/>
    <p:sldId id="277" r:id="rId14"/>
    <p:sldId id="278" r:id="rId15"/>
    <p:sldId id="265" r:id="rId16"/>
    <p:sldId id="266" r:id="rId17"/>
    <p:sldId id="287" r:id="rId18"/>
    <p:sldId id="284" r:id="rId19"/>
    <p:sldId id="276" r:id="rId20"/>
    <p:sldId id="285" r:id="rId21"/>
    <p:sldId id="280" r:id="rId22"/>
    <p:sldId id="286" r:id="rId23"/>
    <p:sldId id="281" r:id="rId24"/>
    <p:sldId id="293" r:id="rId25"/>
    <p:sldId id="274" r:id="rId26"/>
    <p:sldId id="289" r:id="rId27"/>
    <p:sldId id="294" r:id="rId28"/>
    <p:sldId id="290" r:id="rId29"/>
    <p:sldId id="291" r:id="rId30"/>
    <p:sldId id="292" r:id="rId31"/>
    <p:sldId id="273"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6197" autoAdjust="0"/>
  </p:normalViewPr>
  <p:slideViewPr>
    <p:cSldViewPr snapToGrid="0">
      <p:cViewPr varScale="1">
        <p:scale>
          <a:sx n="81" d="100"/>
          <a:sy n="81" d="100"/>
        </p:scale>
        <p:origin x="744" y="62"/>
      </p:cViewPr>
      <p:guideLst/>
    </p:cSldViewPr>
  </p:slideViewPr>
  <p:notesTextViewPr>
    <p:cViewPr>
      <p:scale>
        <a:sx n="1" d="1"/>
        <a:sy n="1" d="1"/>
      </p:scale>
      <p:origin x="0" y="0"/>
    </p:cViewPr>
  </p:notesTextViewPr>
  <p:sorterViewPr>
    <p:cViewPr>
      <p:scale>
        <a:sx n="90" d="100"/>
        <a:sy n="90" d="100"/>
      </p:scale>
      <p:origin x="0" y="-29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Irisnas\iris\Archivi\Company\2021-2027\Sicilia%20FSE\CDS\dicembre%202024\GRAFICI%20G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risnas\iris\Archivi\Company\2021-2027\Sicilia%20FSE\CDS\dicembre%202024\GRAFICI%20G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ssimobressan\Desktop\Sicilia%20FSE%202014%202020\GRAFICI%20GER.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massimobressan\Desktop\Sicilia%20FSE%202014%202020\GRAFICI%20G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539228839250218"/>
          <c:y val="3.3248526035542444E-2"/>
          <c:w val="0.42661856670398274"/>
          <c:h val="0.94617487586197424"/>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baseline="0">
                    <a:solidFill>
                      <a:schemeClr val="accent6">
                        <a:lumMod val="50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GRAFICI!$A$2:$A$15</c:f>
              <c:strCache>
                <c:ptCount val="14"/>
                <c:pt idx="0">
                  <c:v>OS 9.3 Aumento/ consolidamento/ qualificazione dei servizi e delle infrastrutture di cura socio-educativi rivolti ai bambini e dei servizi di cura rivolti a persone con limitazioni dell'autonomia e potenziamento e dell'offerta di servizi sanitari e sociosa</c:v>
                </c:pt>
                <c:pt idx="1">
                  <c:v>OS 8.5 Favorire l'inserimento lavorativo e l'occupazione dei disoccupati di lunga durata e dei soggetti con maggiore difficoltà di inserimento lavorativo, nonché il sostegno delle persone a rischio di disoccupazione di lunga durata</c:v>
                </c:pt>
                <c:pt idx="2">
                  <c:v>OS 10.3 Innalzamento del livello di istruzione della popolazione adulta</c:v>
                </c:pt>
                <c:pt idx="3">
                  <c:v>OS 10.5 Innalzamento dei livelli di competenze, di partecipazione e di successo formativo nell'istruzione universitaria e/o equivalente</c:v>
                </c:pt>
                <c:pt idx="4">
                  <c:v>OS 10.1 Riduzione del fallimento formativo precoce e della dispersione scolastica e formativa</c:v>
                </c:pt>
                <c:pt idx="5">
                  <c:v>OS 9.2 Incremento dell'occupabilità e della partecipazione al mercato del lavoro delle persone maggiormente vulnerabili</c:v>
                </c:pt>
                <c:pt idx="6">
                  <c:v>OS 9.1 Riduzione della povertà, dell'esclusione sociale e promozione dell'innovazione sociale</c:v>
                </c:pt>
                <c:pt idx="7">
                  <c:v>OS 8.1 Aumentare l'occupazione dei giovani</c:v>
                </c:pt>
                <c:pt idx="8">
                  <c:v>OS 11.6 Miglioramento della governance multilivello e della capacità amministrativa e tecnica delle pubbliche amministrazioni nei Programmi d'investimento pubblico</c:v>
                </c:pt>
                <c:pt idx="9">
                  <c:v>OS 10.4 Accrescimento delle competenze della forza lavoro e agevolare la mobilità, l'inserimento/ reinserimento lavorativo</c:v>
                </c:pt>
                <c:pt idx="10">
                  <c:v>OS 10.6 Qualificazione dell'offerta di istruzione e formazione tecnica e professionale</c:v>
                </c:pt>
                <c:pt idx="11">
                  <c:v>OS 10.2 Miglioramento delle competenze chiave degli allievi</c:v>
                </c:pt>
                <c:pt idx="12">
                  <c:v>OS 8.7 Migliorare l'efficienza e la qualità dei servizi del lavoro e contrastare il lavoro sommerso</c:v>
                </c:pt>
                <c:pt idx="13">
                  <c:v>OS 11.4 Miglioramento dell'efficienza e della qualità delle prestazioni del sistema giudiziario</c:v>
                </c:pt>
              </c:strCache>
            </c:strRef>
          </c:cat>
          <c:val>
            <c:numRef>
              <c:f>GRAFICI!$B$2:$B$15</c:f>
              <c:numCache>
                <c:formatCode>0.0%</c:formatCode>
                <c:ptCount val="14"/>
                <c:pt idx="0">
                  <c:v>0.26649297931547711</c:v>
                </c:pt>
                <c:pt idx="1">
                  <c:v>0.22166920044746807</c:v>
                </c:pt>
                <c:pt idx="2">
                  <c:v>0.1085134389960337</c:v>
                </c:pt>
                <c:pt idx="3">
                  <c:v>8.6629277314449957E-2</c:v>
                </c:pt>
                <c:pt idx="4">
                  <c:v>7.7883439594156542E-2</c:v>
                </c:pt>
                <c:pt idx="5">
                  <c:v>7.0794143712727881E-2</c:v>
                </c:pt>
                <c:pt idx="6">
                  <c:v>4.9740033451397159E-2</c:v>
                </c:pt>
                <c:pt idx="7">
                  <c:v>4.8635643281124047E-2</c:v>
                </c:pt>
                <c:pt idx="8">
                  <c:v>2.8175212018295499E-2</c:v>
                </c:pt>
                <c:pt idx="9">
                  <c:v>1.9861105194542285E-2</c:v>
                </c:pt>
                <c:pt idx="10">
                  <c:v>1.4387282326679641E-2</c:v>
                </c:pt>
                <c:pt idx="11">
                  <c:v>5.0424241712629346E-3</c:v>
                </c:pt>
                <c:pt idx="12">
                  <c:v>2.0849598220355112E-3</c:v>
                </c:pt>
                <c:pt idx="13">
                  <c:v>9.0860354349758067E-5</c:v>
                </c:pt>
              </c:numCache>
            </c:numRef>
          </c:val>
          <c:extLst>
            <c:ext xmlns:c16="http://schemas.microsoft.com/office/drawing/2014/chart" uri="{C3380CC4-5D6E-409C-BE32-E72D297353CC}">
              <c16:uniqueId val="{00000000-1F88-4AD7-8EBC-C00F4D4CC570}"/>
            </c:ext>
          </c:extLst>
        </c:ser>
        <c:dLbls>
          <c:showLegendKey val="0"/>
          <c:showVal val="1"/>
          <c:showCatName val="0"/>
          <c:showSerName val="0"/>
          <c:showPercent val="0"/>
          <c:showBubbleSize val="0"/>
        </c:dLbls>
        <c:gapWidth val="6"/>
        <c:axId val="1591258672"/>
        <c:axId val="1591255792"/>
      </c:barChart>
      <c:catAx>
        <c:axId val="1591258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baseline="0">
                <a:solidFill>
                  <a:schemeClr val="accent6">
                    <a:lumMod val="50000"/>
                  </a:schemeClr>
                </a:solidFill>
                <a:latin typeface="+mn-lt"/>
                <a:ea typeface="+mn-ea"/>
                <a:cs typeface="+mn-cs"/>
              </a:defRPr>
            </a:pPr>
            <a:endParaRPr lang="it-IT"/>
          </a:p>
        </c:txPr>
        <c:crossAx val="1591255792"/>
        <c:crosses val="autoZero"/>
        <c:auto val="1"/>
        <c:lblAlgn val="ctr"/>
        <c:lblOffset val="100"/>
        <c:noMultiLvlLbl val="0"/>
      </c:catAx>
      <c:valAx>
        <c:axId val="1591255792"/>
        <c:scaling>
          <c:orientation val="minMax"/>
        </c:scaling>
        <c:delete val="1"/>
        <c:axPos val="t"/>
        <c:numFmt formatCode="0.0%" sourceLinked="1"/>
        <c:majorTickMark val="none"/>
        <c:minorTickMark val="none"/>
        <c:tickLblPos val="nextTo"/>
        <c:crossAx val="1591258672"/>
        <c:crosses val="autoZero"/>
        <c:crossBetween val="between"/>
      </c:valAx>
      <c:spPr>
        <a:solidFill>
          <a:schemeClr val="accent3">
            <a:lumMod val="20000"/>
            <a:lumOff val="80000"/>
          </a:schemeClr>
        </a:solid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3158355205599"/>
          <c:y val="4.3843117587743508E-2"/>
          <c:w val="0.77161286089238845"/>
          <c:h val="0.61573594454614522"/>
        </c:manualLayout>
      </c:layout>
      <c:barChart>
        <c:barDir val="bar"/>
        <c:grouping val="clustered"/>
        <c:varyColors val="0"/>
        <c:ser>
          <c:idx val="0"/>
          <c:order val="0"/>
          <c:tx>
            <c:strRef>
              <c:f>GRAFICI!$Y$262</c:f>
              <c:strCache>
                <c:ptCount val="1"/>
                <c:pt idx="0">
                  <c:v>ASSE 4</c:v>
                </c:pt>
              </c:strCache>
            </c:strRef>
          </c:tx>
          <c:spPr>
            <a:solidFill>
              <a:srgbClr val="FFCC66"/>
            </a:solidFill>
            <a:ln>
              <a:noFill/>
            </a:ln>
            <a:effectLst/>
          </c:spPr>
          <c:invertIfNegative val="0"/>
          <c:cat>
            <c:strRef>
              <c:f>GRAFICI!$X$263:$X$270</c:f>
              <c:strCache>
                <c:ptCount val="8"/>
                <c:pt idx="0">
                  <c:v>Fino a 15 anni</c:v>
                </c:pt>
                <c:pt idx="1">
                  <c:v>Da 16 a 25 anni</c:v>
                </c:pt>
                <c:pt idx="2">
                  <c:v>Da 26 a 29 anni</c:v>
                </c:pt>
                <c:pt idx="3">
                  <c:v>Da 30 a 34 anni</c:v>
                </c:pt>
                <c:pt idx="4">
                  <c:v>Da 35 a 45 anni</c:v>
                </c:pt>
                <c:pt idx="5">
                  <c:v>Da 46 a 60 anni</c:v>
                </c:pt>
                <c:pt idx="6">
                  <c:v>Da 61 a 64 anni</c:v>
                </c:pt>
                <c:pt idx="7">
                  <c:v>65 anni e oltre</c:v>
                </c:pt>
              </c:strCache>
            </c:strRef>
          </c:cat>
          <c:val>
            <c:numRef>
              <c:f>GRAFICI!$Y$263:$Y$270</c:f>
              <c:numCache>
                <c:formatCode>0.0%</c:formatCode>
                <c:ptCount val="8"/>
                <c:pt idx="0">
                  <c:v>0</c:v>
                </c:pt>
                <c:pt idx="1">
                  <c:v>3.3345004084763002E-4</c:v>
                </c:pt>
                <c:pt idx="2">
                  <c:v>2.2683966972144088E-3</c:v>
                </c:pt>
                <c:pt idx="3">
                  <c:v>2.9215896885069819E-3</c:v>
                </c:pt>
                <c:pt idx="4">
                  <c:v>1.0525800450406344E-2</c:v>
                </c:pt>
                <c:pt idx="5">
                  <c:v>7.0284600048200169E-2</c:v>
                </c:pt>
                <c:pt idx="6">
                  <c:v>8.9442815249266866E-2</c:v>
                </c:pt>
                <c:pt idx="7">
                  <c:v>2.5652173913043478E-2</c:v>
                </c:pt>
              </c:numCache>
            </c:numRef>
          </c:val>
          <c:extLst>
            <c:ext xmlns:c16="http://schemas.microsoft.com/office/drawing/2014/chart" uri="{C3380CC4-5D6E-409C-BE32-E72D297353CC}">
              <c16:uniqueId val="{00000000-7191-4C20-97A5-893D651160E5}"/>
            </c:ext>
          </c:extLst>
        </c:ser>
        <c:ser>
          <c:idx val="1"/>
          <c:order val="1"/>
          <c:tx>
            <c:strRef>
              <c:f>GRAFICI!$Z$262</c:f>
              <c:strCache>
                <c:ptCount val="1"/>
                <c:pt idx="0">
                  <c:v>ASSE 3</c:v>
                </c:pt>
              </c:strCache>
            </c:strRef>
          </c:tx>
          <c:spPr>
            <a:solidFill>
              <a:schemeClr val="accent2"/>
            </a:solidFill>
            <a:ln>
              <a:noFill/>
            </a:ln>
            <a:effectLst/>
          </c:spPr>
          <c:invertIfNegative val="0"/>
          <c:cat>
            <c:strRef>
              <c:f>GRAFICI!$X$263:$X$270</c:f>
              <c:strCache>
                <c:ptCount val="8"/>
                <c:pt idx="0">
                  <c:v>Fino a 15 anni</c:v>
                </c:pt>
                <c:pt idx="1">
                  <c:v>Da 16 a 25 anni</c:v>
                </c:pt>
                <c:pt idx="2">
                  <c:v>Da 26 a 29 anni</c:v>
                </c:pt>
                <c:pt idx="3">
                  <c:v>Da 30 a 34 anni</c:v>
                </c:pt>
                <c:pt idx="4">
                  <c:v>Da 35 a 45 anni</c:v>
                </c:pt>
                <c:pt idx="5">
                  <c:v>Da 46 a 60 anni</c:v>
                </c:pt>
                <c:pt idx="6">
                  <c:v>Da 61 a 64 anni</c:v>
                </c:pt>
                <c:pt idx="7">
                  <c:v>65 anni e oltre</c:v>
                </c:pt>
              </c:strCache>
            </c:strRef>
          </c:cat>
          <c:val>
            <c:numRef>
              <c:f>GRAFICI!$Z$263:$Z$270</c:f>
              <c:numCache>
                <c:formatCode>0.0%</c:formatCode>
                <c:ptCount val="8"/>
                <c:pt idx="0">
                  <c:v>0.94832668631870987</c:v>
                </c:pt>
                <c:pt idx="1">
                  <c:v>0.65337868253888864</c:v>
                </c:pt>
                <c:pt idx="2">
                  <c:v>0.28677071046184555</c:v>
                </c:pt>
                <c:pt idx="3">
                  <c:v>0.20485499462943071</c:v>
                </c:pt>
                <c:pt idx="4">
                  <c:v>0.1918633114657789</c:v>
                </c:pt>
                <c:pt idx="5">
                  <c:v>0.14403084810376179</c:v>
                </c:pt>
                <c:pt idx="6">
                  <c:v>5.9698366149979053E-2</c:v>
                </c:pt>
                <c:pt idx="7">
                  <c:v>4.1304347826086954E-2</c:v>
                </c:pt>
              </c:numCache>
            </c:numRef>
          </c:val>
          <c:extLst>
            <c:ext xmlns:c16="http://schemas.microsoft.com/office/drawing/2014/chart" uri="{C3380CC4-5D6E-409C-BE32-E72D297353CC}">
              <c16:uniqueId val="{00000001-7191-4C20-97A5-893D651160E5}"/>
            </c:ext>
          </c:extLst>
        </c:ser>
        <c:ser>
          <c:idx val="2"/>
          <c:order val="2"/>
          <c:tx>
            <c:strRef>
              <c:f>GRAFICI!$AA$262</c:f>
              <c:strCache>
                <c:ptCount val="1"/>
                <c:pt idx="0">
                  <c:v>ASSE 2</c:v>
                </c:pt>
              </c:strCache>
            </c:strRef>
          </c:tx>
          <c:spPr>
            <a:solidFill>
              <a:schemeClr val="accent6"/>
            </a:solidFill>
            <a:ln>
              <a:noFill/>
            </a:ln>
            <a:effectLst/>
          </c:spPr>
          <c:invertIfNegative val="0"/>
          <c:cat>
            <c:strRef>
              <c:f>GRAFICI!$X$263:$X$270</c:f>
              <c:strCache>
                <c:ptCount val="8"/>
                <c:pt idx="0">
                  <c:v>Fino a 15 anni</c:v>
                </c:pt>
                <c:pt idx="1">
                  <c:v>Da 16 a 25 anni</c:v>
                </c:pt>
                <c:pt idx="2">
                  <c:v>Da 26 a 29 anni</c:v>
                </c:pt>
                <c:pt idx="3">
                  <c:v>Da 30 a 34 anni</c:v>
                </c:pt>
                <c:pt idx="4">
                  <c:v>Da 35 a 45 anni</c:v>
                </c:pt>
                <c:pt idx="5">
                  <c:v>Da 46 a 60 anni</c:v>
                </c:pt>
                <c:pt idx="6">
                  <c:v>Da 61 a 64 anni</c:v>
                </c:pt>
                <c:pt idx="7">
                  <c:v>65 anni e oltre</c:v>
                </c:pt>
              </c:strCache>
            </c:strRef>
          </c:cat>
          <c:val>
            <c:numRef>
              <c:f>GRAFICI!$AA$263:$AA$270</c:f>
              <c:numCache>
                <c:formatCode>0.0%</c:formatCode>
                <c:ptCount val="8"/>
                <c:pt idx="0">
                  <c:v>3.936188659615051E-2</c:v>
                </c:pt>
                <c:pt idx="1">
                  <c:v>8.766401573884193E-2</c:v>
                </c:pt>
                <c:pt idx="2">
                  <c:v>0.19853007894020505</c:v>
                </c:pt>
                <c:pt idx="3">
                  <c:v>0.29250268528464018</c:v>
                </c:pt>
                <c:pt idx="4">
                  <c:v>0.42994223049055125</c:v>
                </c:pt>
                <c:pt idx="5">
                  <c:v>0.49313147689678594</c:v>
                </c:pt>
                <c:pt idx="6">
                  <c:v>0.69312945119396729</c:v>
                </c:pt>
                <c:pt idx="7">
                  <c:v>0.85043478260869565</c:v>
                </c:pt>
              </c:numCache>
            </c:numRef>
          </c:val>
          <c:extLst>
            <c:ext xmlns:c16="http://schemas.microsoft.com/office/drawing/2014/chart" uri="{C3380CC4-5D6E-409C-BE32-E72D297353CC}">
              <c16:uniqueId val="{00000002-7191-4C20-97A5-893D651160E5}"/>
            </c:ext>
          </c:extLst>
        </c:ser>
        <c:ser>
          <c:idx val="3"/>
          <c:order val="3"/>
          <c:tx>
            <c:strRef>
              <c:f>GRAFICI!$AB$262</c:f>
              <c:strCache>
                <c:ptCount val="1"/>
                <c:pt idx="0">
                  <c:v>ASSE1</c:v>
                </c:pt>
              </c:strCache>
            </c:strRef>
          </c:tx>
          <c:spPr>
            <a:solidFill>
              <a:srgbClr val="7030A0"/>
            </a:solidFill>
            <a:ln>
              <a:noFill/>
            </a:ln>
            <a:effectLst/>
          </c:spPr>
          <c:invertIfNegative val="0"/>
          <c:cat>
            <c:strRef>
              <c:f>GRAFICI!$X$263:$X$270</c:f>
              <c:strCache>
                <c:ptCount val="8"/>
                <c:pt idx="0">
                  <c:v>Fino a 15 anni</c:v>
                </c:pt>
                <c:pt idx="1">
                  <c:v>Da 16 a 25 anni</c:v>
                </c:pt>
                <c:pt idx="2">
                  <c:v>Da 26 a 29 anni</c:v>
                </c:pt>
                <c:pt idx="3">
                  <c:v>Da 30 a 34 anni</c:v>
                </c:pt>
                <c:pt idx="4">
                  <c:v>Da 35 a 45 anni</c:v>
                </c:pt>
                <c:pt idx="5">
                  <c:v>Da 46 a 60 anni</c:v>
                </c:pt>
                <c:pt idx="6">
                  <c:v>Da 61 a 64 anni</c:v>
                </c:pt>
                <c:pt idx="7">
                  <c:v>65 anni e oltre</c:v>
                </c:pt>
              </c:strCache>
            </c:strRef>
          </c:cat>
          <c:val>
            <c:numRef>
              <c:f>GRAFICI!$AB$263:$AB$270</c:f>
              <c:numCache>
                <c:formatCode>0.0%</c:formatCode>
                <c:ptCount val="8"/>
                <c:pt idx="0">
                  <c:v>1.2311427085139588E-2</c:v>
                </c:pt>
                <c:pt idx="1">
                  <c:v>0.25862385168142182</c:v>
                </c:pt>
                <c:pt idx="2">
                  <c:v>0.51243081390073497</c:v>
                </c:pt>
                <c:pt idx="3">
                  <c:v>0.49972073039742215</c:v>
                </c:pt>
                <c:pt idx="4">
                  <c:v>0.3676686575932635</c:v>
                </c:pt>
                <c:pt idx="5">
                  <c:v>0.2925530749512521</c:v>
                </c:pt>
                <c:pt idx="6">
                  <c:v>0.15772936740678675</c:v>
                </c:pt>
                <c:pt idx="7">
                  <c:v>8.2608695652173908E-2</c:v>
                </c:pt>
              </c:numCache>
            </c:numRef>
          </c:val>
          <c:extLst>
            <c:ext xmlns:c16="http://schemas.microsoft.com/office/drawing/2014/chart" uri="{C3380CC4-5D6E-409C-BE32-E72D297353CC}">
              <c16:uniqueId val="{00000003-7191-4C20-97A5-893D651160E5}"/>
            </c:ext>
          </c:extLst>
        </c:ser>
        <c:dLbls>
          <c:showLegendKey val="0"/>
          <c:showVal val="0"/>
          <c:showCatName val="0"/>
          <c:showSerName val="0"/>
          <c:showPercent val="0"/>
          <c:showBubbleSize val="0"/>
        </c:dLbls>
        <c:gapWidth val="150"/>
        <c:axId val="673448080"/>
        <c:axId val="673450480"/>
      </c:barChart>
      <c:catAx>
        <c:axId val="673448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crossAx val="673450480"/>
        <c:crosses val="autoZero"/>
        <c:auto val="1"/>
        <c:lblAlgn val="ctr"/>
        <c:lblOffset val="100"/>
        <c:noMultiLvlLbl val="0"/>
      </c:catAx>
      <c:valAx>
        <c:axId val="673450480"/>
        <c:scaling>
          <c:orientation val="minMax"/>
        </c:scaling>
        <c:delete val="1"/>
        <c:axPos val="b"/>
        <c:numFmt formatCode="0.0%" sourceLinked="1"/>
        <c:majorTickMark val="none"/>
        <c:minorTickMark val="none"/>
        <c:tickLblPos val="nextTo"/>
        <c:crossAx val="673448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it-IT"/>
          </a:p>
        </c:txPr>
      </c:dTable>
      <c:spPr>
        <a:noFill/>
        <a:ln w="25400">
          <a:noFill/>
        </a:ln>
        <a:effectLst/>
      </c:spPr>
    </c:plotArea>
    <c:plotVisOnly val="1"/>
    <c:dispBlanksAs val="gap"/>
    <c:showDLblsOverMax val="0"/>
  </c:chart>
  <c:spPr>
    <a:noFill/>
    <a:ln>
      <a:noFill/>
    </a:ln>
    <a:effectLst/>
  </c:spPr>
  <c:txPr>
    <a:bodyPr/>
    <a:lstStyle/>
    <a:p>
      <a:pPr>
        <a:defRPr b="1"/>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600" b="1" i="0" u="none" strike="noStrike" baseline="0">
                    <a:solidFill>
                      <a:schemeClr val="tx1">
                        <a:lumMod val="95000"/>
                        <a:lumOff val="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GRAFICI!$X$303:$X$307</c:f>
              <c:strCache>
                <c:ptCount val="5"/>
                <c:pt idx="0">
                  <c:v>Disoccupato alla ricerca di nuova occupazione (o in mobilità)</c:v>
                </c:pt>
                <c:pt idx="1">
                  <c:v>Studente</c:v>
                </c:pt>
                <c:pt idx="2">
                  <c:v>In cerca di prima occupazione</c:v>
                </c:pt>
                <c:pt idx="3">
                  <c:v>Inattivo diverso da studente </c:v>
                </c:pt>
                <c:pt idx="4">
                  <c:v>Occupato (compresi atipici e CIG)</c:v>
                </c:pt>
              </c:strCache>
            </c:strRef>
          </c:cat>
          <c:val>
            <c:numRef>
              <c:f>GRAFICI!$Y$303:$Y$307</c:f>
              <c:numCache>
                <c:formatCode>0.0%</c:formatCode>
                <c:ptCount val="5"/>
                <c:pt idx="0">
                  <c:v>0.50830875787992746</c:v>
                </c:pt>
                <c:pt idx="1">
                  <c:v>0.18093666296907551</c:v>
                </c:pt>
                <c:pt idx="2">
                  <c:v>0.17615324260707232</c:v>
                </c:pt>
                <c:pt idx="3">
                  <c:v>8.4765022591380107E-2</c:v>
                </c:pt>
                <c:pt idx="4">
                  <c:v>4.9836313952544571E-2</c:v>
                </c:pt>
              </c:numCache>
            </c:numRef>
          </c:val>
          <c:extLst>
            <c:ext xmlns:c16="http://schemas.microsoft.com/office/drawing/2014/chart" uri="{C3380CC4-5D6E-409C-BE32-E72D297353CC}">
              <c16:uniqueId val="{00000000-92D2-5C4F-8FB2-848DC503C07B}"/>
            </c:ext>
          </c:extLst>
        </c:ser>
        <c:dLbls>
          <c:showLegendKey val="0"/>
          <c:showVal val="1"/>
          <c:showCatName val="0"/>
          <c:showSerName val="0"/>
          <c:showPercent val="0"/>
          <c:showBubbleSize val="0"/>
        </c:dLbls>
        <c:gapWidth val="6"/>
        <c:axId val="52119616"/>
        <c:axId val="52118176"/>
      </c:barChart>
      <c:catAx>
        <c:axId val="5211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baseline="0">
                <a:solidFill>
                  <a:schemeClr val="tx1">
                    <a:lumMod val="95000"/>
                    <a:lumOff val="5000"/>
                  </a:schemeClr>
                </a:solidFill>
                <a:latin typeface="+mn-lt"/>
                <a:ea typeface="+mn-ea"/>
                <a:cs typeface="+mn-cs"/>
              </a:defRPr>
            </a:pPr>
            <a:endParaRPr lang="it-IT"/>
          </a:p>
        </c:txPr>
        <c:crossAx val="52118176"/>
        <c:crosses val="autoZero"/>
        <c:auto val="1"/>
        <c:lblAlgn val="ctr"/>
        <c:lblOffset val="100"/>
        <c:noMultiLvlLbl val="0"/>
      </c:catAx>
      <c:valAx>
        <c:axId val="52118176"/>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52119616"/>
        <c:crosses val="autoZero"/>
        <c:crossBetween val="between"/>
      </c:valAx>
      <c:spPr>
        <a:noFill/>
        <a:ln>
          <a:solidFill>
            <a:schemeClr val="accent5">
              <a:lumMod val="20000"/>
              <a:lumOff val="80000"/>
              <a:alpha val="4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cap="flat" cmpd="sng" algn="ctr">
      <a:noFill/>
      <a:round/>
    </a:ln>
    <a:effectLst/>
  </c:spPr>
  <c:txPr>
    <a:bodyPr/>
    <a:lstStyle/>
    <a:p>
      <a:pPr>
        <a:defRPr b="1">
          <a:solidFill>
            <a:schemeClr val="tx1">
              <a:lumMod val="95000"/>
              <a:lumOff val="5000"/>
            </a:schemeClr>
          </a:solidFill>
          <a:latin typeface="+mn-lt"/>
          <a:ea typeface="+mn-ea"/>
          <a:cs typeface="+mn-cs"/>
        </a:defRPr>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GRAFICI!$R$348:$R$357</cx:f>
        <cx:lvl ptCount="10">
          <cx:pt idx="0">Catania 25,3%</cx:pt>
          <cx:pt idx="1">Palermo  23,3%</cx:pt>
          <cx:pt idx="2">Messina 10,4%</cx:pt>
          <cx:pt idx="3">Agrigento 10,1%</cx:pt>
          <cx:pt idx="4">Trapani 8,7%</cx:pt>
          <cx:pt idx="5">Siracusa 6,4%</cx:pt>
          <cx:pt idx="6">Caltanissetta 6,1%</cx:pt>
          <cx:pt idx="7">Enna 4,7%</cx:pt>
          <cx:pt idx="8">Ragusa 4,2%</cx:pt>
          <cx:pt idx="9">Fuori regione 0,6%</cx:pt>
        </cx:lvl>
      </cx:strDim>
      <cx:numDim type="size">
        <cx:f>GRAFICI!$S$348:$S$357</cx:f>
        <cx:lvl ptCount="10" formatCode="Standard">
          <cx:pt idx="0">38472</cx:pt>
          <cx:pt idx="1">35408</cx:pt>
          <cx:pt idx="2">15844</cx:pt>
          <cx:pt idx="3">15277</cx:pt>
          <cx:pt idx="4">13223</cx:pt>
          <cx:pt idx="5">9747</cx:pt>
          <cx:pt idx="6">9273</cx:pt>
          <cx:pt idx="7">7204</cx:pt>
          <cx:pt idx="8">6432</cx:pt>
          <cx:pt idx="9">962</cx:pt>
        </cx:lvl>
      </cx:numDim>
    </cx:data>
  </cx:chartData>
  <cx:chart>
    <cx:plotArea>
      <cx:plotAreaRegion>
        <cx:series layoutId="treemap" uniqueId="{18DCCBC7-2479-4C40-AA90-F196BD4D5BE9}">
          <cx:tx>
            <cx:txData>
              <cx:f>GRAFICI!$S$346:$S$347</cx:f>
              <cx:v/>
            </cx:txData>
          </cx:tx>
          <cx:dataLabels>
            <cx:txPr>
              <a:bodyPr spcFirstLastPara="1" vertOverflow="ellipsis" horzOverflow="overflow" wrap="square" lIns="0" tIns="0" rIns="0" bIns="0" anchor="ctr" anchorCtr="1"/>
              <a:lstStyle/>
              <a:p>
                <a:pPr algn="just" rtl="0">
                  <a:defRPr sz="1600" b="1">
                    <a:solidFill>
                      <a:schemeClr val="bg1"/>
                    </a:solidFill>
                  </a:defRPr>
                </a:pPr>
                <a:endParaRPr lang="it-IT" sz="1600" b="1" i="0" u="none" strike="noStrike" kern="1200" baseline="0">
                  <a:solidFill>
                    <a:schemeClr val="bg1"/>
                  </a:solidFill>
                  <a:latin typeface="Calibri" panose="020F0502020204030204"/>
                </a:endParaRPr>
              </a:p>
            </cx:txPr>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01EA4-41A5-4E25-8D1F-261F6270A4AB}" type="datetimeFigureOut">
              <a:rPr lang="it-IT" smtClean="0"/>
              <a:t>10/12/2024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8D0E9-198B-4206-ACA8-5CDADB984A47}" type="slidenum">
              <a:rPr lang="it-IT" smtClean="0"/>
              <a:t>‹N›</a:t>
            </a:fld>
            <a:endParaRPr lang="it-IT"/>
          </a:p>
        </p:txBody>
      </p:sp>
    </p:spTree>
    <p:extLst>
      <p:ext uri="{BB962C8B-B14F-4D97-AF65-F5344CB8AC3E}">
        <p14:creationId xmlns:p14="http://schemas.microsoft.com/office/powerpoint/2010/main" val="30119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AF23-7A30-02BB-FB9F-B2D7F231431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19B8151-1C5E-443E-BEA0-387FEFDBAE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620609-A2EA-A497-940B-A6175A736F3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91E897D-C9CA-521F-BA13-3A7F4B3598E4}"/>
              </a:ext>
            </a:extLst>
          </p:cNvPr>
          <p:cNvSpPr>
            <a:spLocks noGrp="1"/>
          </p:cNvSpPr>
          <p:nvPr>
            <p:ph type="sldNum" sz="quarter" idx="5"/>
          </p:nvPr>
        </p:nvSpPr>
        <p:spPr/>
        <p:txBody>
          <a:bodyPr/>
          <a:lstStyle/>
          <a:p>
            <a:fld id="{7D98D0E9-198B-4206-ACA8-5CDADB984A47}" type="slidenum">
              <a:rPr lang="it-IT" smtClean="0"/>
              <a:t>6</a:t>
            </a:fld>
            <a:endParaRPr lang="it-IT"/>
          </a:p>
        </p:txBody>
      </p:sp>
    </p:spTree>
    <p:extLst>
      <p:ext uri="{BB962C8B-B14F-4D97-AF65-F5344CB8AC3E}">
        <p14:creationId xmlns:p14="http://schemas.microsoft.com/office/powerpoint/2010/main" val="9399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F3A0-43D8-0653-16A2-A265A008AA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DA5A4CB-5CAE-F834-D7DA-39ABE84F1E1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D78ACB4-36A7-4BAF-ABBA-BA1F0D9E3A4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9CC5540-5C19-A390-1040-79568AC200EB}"/>
              </a:ext>
            </a:extLst>
          </p:cNvPr>
          <p:cNvSpPr>
            <a:spLocks noGrp="1"/>
          </p:cNvSpPr>
          <p:nvPr>
            <p:ph type="sldNum" sz="quarter" idx="5"/>
          </p:nvPr>
        </p:nvSpPr>
        <p:spPr/>
        <p:txBody>
          <a:bodyPr/>
          <a:lstStyle/>
          <a:p>
            <a:fld id="{7D98D0E9-198B-4206-ACA8-5CDADB984A47}" type="slidenum">
              <a:rPr lang="it-IT" smtClean="0"/>
              <a:t>30</a:t>
            </a:fld>
            <a:endParaRPr lang="it-IT"/>
          </a:p>
        </p:txBody>
      </p:sp>
    </p:spTree>
    <p:extLst>
      <p:ext uri="{BB962C8B-B14F-4D97-AF65-F5344CB8AC3E}">
        <p14:creationId xmlns:p14="http://schemas.microsoft.com/office/powerpoint/2010/main" val="278663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E7B7-7ECC-B0C7-6C79-1D19A9E645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62C56A6-0D50-2411-5A07-6FB2D16FB0C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6E7F9BB-14B5-0AEE-DE96-56FC8859449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E854F7D-51AE-0E02-31B0-E4B0B4FEA750}"/>
              </a:ext>
            </a:extLst>
          </p:cNvPr>
          <p:cNvSpPr>
            <a:spLocks noGrp="1"/>
          </p:cNvSpPr>
          <p:nvPr>
            <p:ph type="sldNum" sz="quarter" idx="5"/>
          </p:nvPr>
        </p:nvSpPr>
        <p:spPr/>
        <p:txBody>
          <a:bodyPr/>
          <a:lstStyle/>
          <a:p>
            <a:fld id="{7D98D0E9-198B-4206-ACA8-5CDADB984A47}" type="slidenum">
              <a:rPr lang="it-IT" smtClean="0"/>
              <a:t>31</a:t>
            </a:fld>
            <a:endParaRPr lang="it-IT"/>
          </a:p>
        </p:txBody>
      </p:sp>
    </p:spTree>
    <p:extLst>
      <p:ext uri="{BB962C8B-B14F-4D97-AF65-F5344CB8AC3E}">
        <p14:creationId xmlns:p14="http://schemas.microsoft.com/office/powerpoint/2010/main" val="36721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A21A-8395-C25D-9047-22552BE945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A884AFE-33A0-660A-E04F-BF9CAE1C27F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91C3B1-30DB-01B8-ECA9-5C24654101F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61C5C95-EE5E-3F92-D35B-C44AEEE81C32}"/>
              </a:ext>
            </a:extLst>
          </p:cNvPr>
          <p:cNvSpPr>
            <a:spLocks noGrp="1"/>
          </p:cNvSpPr>
          <p:nvPr>
            <p:ph type="sldNum" sz="quarter" idx="5"/>
          </p:nvPr>
        </p:nvSpPr>
        <p:spPr/>
        <p:txBody>
          <a:bodyPr/>
          <a:lstStyle/>
          <a:p>
            <a:fld id="{7D98D0E9-198B-4206-ACA8-5CDADB984A47}" type="slidenum">
              <a:rPr lang="it-IT" smtClean="0"/>
              <a:t>16</a:t>
            </a:fld>
            <a:endParaRPr lang="it-IT"/>
          </a:p>
        </p:txBody>
      </p:sp>
    </p:spTree>
    <p:extLst>
      <p:ext uri="{BB962C8B-B14F-4D97-AF65-F5344CB8AC3E}">
        <p14:creationId xmlns:p14="http://schemas.microsoft.com/office/powerpoint/2010/main" val="77089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98D0E9-198B-4206-ACA8-5CDADB984A47}" type="slidenum">
              <a:rPr lang="it-IT" smtClean="0"/>
              <a:t>21</a:t>
            </a:fld>
            <a:endParaRPr lang="it-IT"/>
          </a:p>
        </p:txBody>
      </p:sp>
    </p:spTree>
    <p:extLst>
      <p:ext uri="{BB962C8B-B14F-4D97-AF65-F5344CB8AC3E}">
        <p14:creationId xmlns:p14="http://schemas.microsoft.com/office/powerpoint/2010/main" val="29238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3C847-D8EA-C24E-B4B2-4562F30D6F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476A8FB-C4BB-5B86-C289-D209FBEBC06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1A4495-D9C7-5942-AC02-9C4657F23F1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6AB5285-B98E-347C-A72B-1EC5434C0F01}"/>
              </a:ext>
            </a:extLst>
          </p:cNvPr>
          <p:cNvSpPr>
            <a:spLocks noGrp="1"/>
          </p:cNvSpPr>
          <p:nvPr>
            <p:ph type="sldNum" sz="quarter" idx="5"/>
          </p:nvPr>
        </p:nvSpPr>
        <p:spPr/>
        <p:txBody>
          <a:bodyPr/>
          <a:lstStyle/>
          <a:p>
            <a:fld id="{7D98D0E9-198B-4206-ACA8-5CDADB984A47}" type="slidenum">
              <a:rPr lang="it-IT" smtClean="0"/>
              <a:t>23</a:t>
            </a:fld>
            <a:endParaRPr lang="it-IT"/>
          </a:p>
        </p:txBody>
      </p:sp>
    </p:spTree>
    <p:extLst>
      <p:ext uri="{BB962C8B-B14F-4D97-AF65-F5344CB8AC3E}">
        <p14:creationId xmlns:p14="http://schemas.microsoft.com/office/powerpoint/2010/main" val="146508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8611-4392-FACF-983E-887C256879F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686505-EDC3-5DC9-9D2C-5DB3A9EE65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E3C1EC4-9619-375D-77F0-9BA74828445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B3D84E2-CE4A-CB3E-BB46-123AB69242F5}"/>
              </a:ext>
            </a:extLst>
          </p:cNvPr>
          <p:cNvSpPr>
            <a:spLocks noGrp="1"/>
          </p:cNvSpPr>
          <p:nvPr>
            <p:ph type="sldNum" sz="quarter" idx="5"/>
          </p:nvPr>
        </p:nvSpPr>
        <p:spPr/>
        <p:txBody>
          <a:bodyPr/>
          <a:lstStyle/>
          <a:p>
            <a:fld id="{7D98D0E9-198B-4206-ACA8-5CDADB984A47}" type="slidenum">
              <a:rPr lang="it-IT" smtClean="0"/>
              <a:t>25</a:t>
            </a:fld>
            <a:endParaRPr lang="it-IT"/>
          </a:p>
        </p:txBody>
      </p:sp>
    </p:spTree>
    <p:extLst>
      <p:ext uri="{BB962C8B-B14F-4D97-AF65-F5344CB8AC3E}">
        <p14:creationId xmlns:p14="http://schemas.microsoft.com/office/powerpoint/2010/main" val="380442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EE0AF-DB15-1CF5-7A8C-6209B36389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542FF7-7571-DD8E-C327-AEB6BADA6B9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6233FA0-B6E9-A419-3FF2-7DF9E754CF2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6501C71-BF1F-11B2-84DB-D06AAB60ADF0}"/>
              </a:ext>
            </a:extLst>
          </p:cNvPr>
          <p:cNvSpPr>
            <a:spLocks noGrp="1"/>
          </p:cNvSpPr>
          <p:nvPr>
            <p:ph type="sldNum" sz="quarter" idx="5"/>
          </p:nvPr>
        </p:nvSpPr>
        <p:spPr/>
        <p:txBody>
          <a:bodyPr/>
          <a:lstStyle/>
          <a:p>
            <a:fld id="{7D98D0E9-198B-4206-ACA8-5CDADB984A47}" type="slidenum">
              <a:rPr lang="it-IT" smtClean="0"/>
              <a:t>26</a:t>
            </a:fld>
            <a:endParaRPr lang="it-IT"/>
          </a:p>
        </p:txBody>
      </p:sp>
    </p:spTree>
    <p:extLst>
      <p:ext uri="{BB962C8B-B14F-4D97-AF65-F5344CB8AC3E}">
        <p14:creationId xmlns:p14="http://schemas.microsoft.com/office/powerpoint/2010/main" val="231147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097A3-5A5A-FDC5-AF78-20C41C265B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87ACEC-110F-D14D-A20D-3CE411EFE5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968E804-07A7-6909-9D9A-B1BD944E693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0839604-70EA-1F53-AEBD-E78D9431A4E5}"/>
              </a:ext>
            </a:extLst>
          </p:cNvPr>
          <p:cNvSpPr>
            <a:spLocks noGrp="1"/>
          </p:cNvSpPr>
          <p:nvPr>
            <p:ph type="sldNum" sz="quarter" idx="5"/>
          </p:nvPr>
        </p:nvSpPr>
        <p:spPr/>
        <p:txBody>
          <a:bodyPr/>
          <a:lstStyle/>
          <a:p>
            <a:fld id="{7D98D0E9-198B-4206-ACA8-5CDADB984A47}" type="slidenum">
              <a:rPr lang="it-IT" smtClean="0"/>
              <a:t>27</a:t>
            </a:fld>
            <a:endParaRPr lang="it-IT"/>
          </a:p>
        </p:txBody>
      </p:sp>
    </p:spTree>
    <p:extLst>
      <p:ext uri="{BB962C8B-B14F-4D97-AF65-F5344CB8AC3E}">
        <p14:creationId xmlns:p14="http://schemas.microsoft.com/office/powerpoint/2010/main" val="203682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2CFE-BA27-1DAB-65DB-29913A00674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5E6D65-99E9-0D31-0D08-615B45C29CD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E3DFC7B-8D65-69C4-9E11-0CDEB092B03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19290F7-2FCF-B25C-7782-A13FA66D265D}"/>
              </a:ext>
            </a:extLst>
          </p:cNvPr>
          <p:cNvSpPr>
            <a:spLocks noGrp="1"/>
          </p:cNvSpPr>
          <p:nvPr>
            <p:ph type="sldNum" sz="quarter" idx="5"/>
          </p:nvPr>
        </p:nvSpPr>
        <p:spPr/>
        <p:txBody>
          <a:bodyPr/>
          <a:lstStyle/>
          <a:p>
            <a:fld id="{7D98D0E9-198B-4206-ACA8-5CDADB984A47}" type="slidenum">
              <a:rPr lang="it-IT" smtClean="0"/>
              <a:t>28</a:t>
            </a:fld>
            <a:endParaRPr lang="it-IT"/>
          </a:p>
        </p:txBody>
      </p:sp>
    </p:spTree>
    <p:extLst>
      <p:ext uri="{BB962C8B-B14F-4D97-AF65-F5344CB8AC3E}">
        <p14:creationId xmlns:p14="http://schemas.microsoft.com/office/powerpoint/2010/main" val="299463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E32D-4659-051E-D330-4E7202588BA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312297-BE7F-46BC-F8D8-0817C7F9FB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10E88B4-C6A4-0089-7DC7-4212878A10C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A64A2D0-E6F5-7BC7-3306-F7E37FDC2F8F}"/>
              </a:ext>
            </a:extLst>
          </p:cNvPr>
          <p:cNvSpPr>
            <a:spLocks noGrp="1"/>
          </p:cNvSpPr>
          <p:nvPr>
            <p:ph type="sldNum" sz="quarter" idx="5"/>
          </p:nvPr>
        </p:nvSpPr>
        <p:spPr/>
        <p:txBody>
          <a:bodyPr/>
          <a:lstStyle/>
          <a:p>
            <a:fld id="{7D98D0E9-198B-4206-ACA8-5CDADB984A47}" type="slidenum">
              <a:rPr lang="it-IT" smtClean="0"/>
              <a:t>29</a:t>
            </a:fld>
            <a:endParaRPr lang="it-IT"/>
          </a:p>
        </p:txBody>
      </p:sp>
    </p:spTree>
    <p:extLst>
      <p:ext uri="{BB962C8B-B14F-4D97-AF65-F5344CB8AC3E}">
        <p14:creationId xmlns:p14="http://schemas.microsoft.com/office/powerpoint/2010/main" val="359798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4F75A-AEBC-683E-A9ED-ACC961E645E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DB05B3-8857-4B68-3B06-465737492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8E0BF3E-4F3B-8D2B-8635-5F02E548627B}"/>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5A244B72-F50A-E692-15B7-63466A279F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EA14DB-4867-B420-A9B4-82D4FD14B85A}"/>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378041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3ABF6-AB8F-5D5A-56C7-054FD701836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15E1E3-057F-66B0-289F-80A9C13B77B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FBD3E0-695B-3F1F-64DD-9A4498B2F1E1}"/>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2A72EBAF-4CCB-7D42-E394-31FA02E2DC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BE680D-3C03-F21B-1BE1-28592C727B64}"/>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396951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63FD154-47C0-88CB-886A-12E3DF2EFA8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EE27D7-B3DA-F6E9-F5FE-0C5C0CCB20F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9632CA-7A37-1E1A-E8D0-606AB7A60BD3}"/>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DE33CEE3-B324-85EA-EA08-46A4DE5107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C787CA-42BC-549F-4FE9-81C905C3CD96}"/>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27890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179BD-D7AD-0E2C-B5A1-1ECC4DFEBB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E32F77-D096-DEF0-8E83-D2E7A78F76B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6402BE-21BB-9AE5-3AB9-53F5F6506A54}"/>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D8EFBCFF-95C9-3AF9-8141-FF64FC28CD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EE73F9-431B-7A8B-71A2-04B7F10C7C72}"/>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188945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B84550-3EF0-AD2D-56AD-EB111F1747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23C9C0C-5EAA-9E39-77D7-3828D2153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0553DA-04A5-823F-B70D-971311A93D6E}"/>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B0C7640E-CABB-863A-DB8C-3E341C2D3E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44493C-39A8-31DD-168D-4D2925077D6C}"/>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108526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B01857-E871-224A-E2D5-025D08FFF01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73DDBF-87CC-CB23-8590-4BA7403BCB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C57F3CC-4575-8510-4384-DDA09FC18C1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9F50DA-3AC2-14EB-23F2-4B948A4AC9C9}"/>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6" name="Segnaposto piè di pagina 5">
            <a:extLst>
              <a:ext uri="{FF2B5EF4-FFF2-40B4-BE49-F238E27FC236}">
                <a16:creationId xmlns:a16="http://schemas.microsoft.com/office/drawing/2014/main" id="{44C769A1-4F9C-3924-AA7F-F68837F93C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D96308-9B10-98D1-B1EF-A99493A96473}"/>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203615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73F88-20BE-EA28-487A-0FB93BE85BC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0CDAE9-6FFE-40BB-5640-C0F7E888E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500627-B7F5-B165-FC96-BB1D3F26FE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F0B5965-E5EE-DB20-1CDD-E42928947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1306303-5B15-437B-2DAD-AF0BA6861D6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14A46B2-EDE5-D264-A837-633063BCDA59}"/>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8" name="Segnaposto piè di pagina 7">
            <a:extLst>
              <a:ext uri="{FF2B5EF4-FFF2-40B4-BE49-F238E27FC236}">
                <a16:creationId xmlns:a16="http://schemas.microsoft.com/office/drawing/2014/main" id="{1D832A25-F13C-ACB8-6047-3C3572DE0A2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568579-4778-6CE8-3A96-DE1A1883FFC0}"/>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121408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AF90E-8A92-4758-8035-B7BB81D3954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C0B7B32-9060-2739-7F75-2FBC8E8C97C8}"/>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4" name="Segnaposto piè di pagina 3">
            <a:extLst>
              <a:ext uri="{FF2B5EF4-FFF2-40B4-BE49-F238E27FC236}">
                <a16:creationId xmlns:a16="http://schemas.microsoft.com/office/drawing/2014/main" id="{52941E5F-DD72-7E6D-7C19-EF80DD25E29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6640EA3-8E53-87AB-5D39-2A0C4011B7E8}"/>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389642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D54B053-0268-2413-36D4-ED3567434A5B}"/>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3" name="Segnaposto piè di pagina 2">
            <a:extLst>
              <a:ext uri="{FF2B5EF4-FFF2-40B4-BE49-F238E27FC236}">
                <a16:creationId xmlns:a16="http://schemas.microsoft.com/office/drawing/2014/main" id="{C58AA5D1-768C-4489-C4A3-B48A12ECF9D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01A2686-70A7-EAF7-283A-A4FFB94B3BCD}"/>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22731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9408B8-1881-DDFA-8132-70C2095CF4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F35819-4629-A0CA-4A61-8539183D8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4EEC91-19F6-7EE7-7944-A6B0BEF31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A7D931-12CC-5C0E-C942-3A3580FDB6E5}"/>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6" name="Segnaposto piè di pagina 5">
            <a:extLst>
              <a:ext uri="{FF2B5EF4-FFF2-40B4-BE49-F238E27FC236}">
                <a16:creationId xmlns:a16="http://schemas.microsoft.com/office/drawing/2014/main" id="{0F2E4B0F-EB89-7683-5351-A3EC2F65E9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1508AE-67A4-B713-A9D3-1B398171107C}"/>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191545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BCE9C-E491-CC7D-0E93-36C033BA971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92724EE-EDB0-E9BB-931F-89E83DAE5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E50068-F144-A8C3-4CC1-FBE5DDE8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8DCDF9E-8DB8-251B-8FF6-E1196386D894}"/>
              </a:ext>
            </a:extLst>
          </p:cNvPr>
          <p:cNvSpPr>
            <a:spLocks noGrp="1"/>
          </p:cNvSpPr>
          <p:nvPr>
            <p:ph type="dt" sz="half" idx="10"/>
          </p:nvPr>
        </p:nvSpPr>
        <p:spPr/>
        <p:txBody>
          <a:bodyPr/>
          <a:lstStyle/>
          <a:p>
            <a:fld id="{77FD810D-F3CE-416D-98A7-7BD8590719B8}" type="datetimeFigureOut">
              <a:rPr lang="it-IT" smtClean="0"/>
              <a:t>10/12/2024</a:t>
            </a:fld>
            <a:endParaRPr lang="it-IT"/>
          </a:p>
        </p:txBody>
      </p:sp>
      <p:sp>
        <p:nvSpPr>
          <p:cNvPr id="6" name="Segnaposto piè di pagina 5">
            <a:extLst>
              <a:ext uri="{FF2B5EF4-FFF2-40B4-BE49-F238E27FC236}">
                <a16:creationId xmlns:a16="http://schemas.microsoft.com/office/drawing/2014/main" id="{CB05013C-7A84-365D-D7A8-8A8C91AA17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7DD15E-8176-95E4-D50C-02A40EF9333D}"/>
              </a:ext>
            </a:extLst>
          </p:cNvPr>
          <p:cNvSpPr>
            <a:spLocks noGrp="1"/>
          </p:cNvSpPr>
          <p:nvPr>
            <p:ph type="sldNum" sz="quarter" idx="12"/>
          </p:nvPr>
        </p:nvSpPr>
        <p:spPr/>
        <p:txBody>
          <a:bodyPr/>
          <a:lstStyle/>
          <a:p>
            <a:fld id="{487B07FF-078E-4AC6-9C6E-0F48A8DBA92C}" type="slidenum">
              <a:rPr lang="it-IT" smtClean="0"/>
              <a:t>‹N›</a:t>
            </a:fld>
            <a:endParaRPr lang="it-IT"/>
          </a:p>
        </p:txBody>
      </p:sp>
    </p:spTree>
    <p:extLst>
      <p:ext uri="{BB962C8B-B14F-4D97-AF65-F5344CB8AC3E}">
        <p14:creationId xmlns:p14="http://schemas.microsoft.com/office/powerpoint/2010/main" val="11266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E0819BC-4E7A-16DF-2AD4-38A8751B9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A34A6D1-4A71-3042-BD22-D3A48CFAB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290BEA-0E01-204E-5500-F9DA2C604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D810D-F3CE-416D-98A7-7BD8590719B8}" type="datetimeFigureOut">
              <a:rPr lang="it-IT" smtClean="0"/>
              <a:t>10/12/2024</a:t>
            </a:fld>
            <a:endParaRPr lang="it-IT"/>
          </a:p>
        </p:txBody>
      </p:sp>
      <p:sp>
        <p:nvSpPr>
          <p:cNvPr id="5" name="Segnaposto piè di pagina 4">
            <a:extLst>
              <a:ext uri="{FF2B5EF4-FFF2-40B4-BE49-F238E27FC236}">
                <a16:creationId xmlns:a16="http://schemas.microsoft.com/office/drawing/2014/main" id="{31AC866A-03AB-CF52-F30D-8B6414E68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6FD4AA2-A84D-23F2-B844-00BC1BEA3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B07FF-078E-4AC6-9C6E-0F48A8DBA92C}" type="slidenum">
              <a:rPr lang="it-IT" smtClean="0"/>
              <a:t>‹N›</a:t>
            </a:fld>
            <a:endParaRPr lang="it-IT"/>
          </a:p>
        </p:txBody>
      </p:sp>
    </p:spTree>
    <p:extLst>
      <p:ext uri="{BB962C8B-B14F-4D97-AF65-F5344CB8AC3E}">
        <p14:creationId xmlns:p14="http://schemas.microsoft.com/office/powerpoint/2010/main" val="62351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01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58124-0442-9F09-AF0F-F7F2EE112430}"/>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B687973-5494-B8D6-E39F-8DD64E84AAB8}"/>
              </a:ext>
            </a:extLst>
          </p:cNvPr>
          <p:cNvSpPr>
            <a:spLocks noChangeArrowheads="1"/>
          </p:cNvSpPr>
          <p:nvPr/>
        </p:nvSpPr>
        <p:spPr bwMode="auto">
          <a:xfrm>
            <a:off x="1210152" y="1058545"/>
            <a:ext cx="9493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8.5 Favorire l’inserimento lavorativo e l’occupazione dei disoccupati di lunga durata e dei soggetti con maggiore difficoltà di inserimento lavorativo, nonché il sostegno delle persone a rischio di disoccupazione di lunga durata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A2961474-3C55-E354-FF50-563421A62ED5}"/>
              </a:ext>
            </a:extLst>
          </p:cNvPr>
          <p:cNvSpPr txBox="1"/>
          <p:nvPr/>
        </p:nvSpPr>
        <p:spPr>
          <a:xfrm>
            <a:off x="1210152" y="2122714"/>
            <a:ext cx="9771696" cy="3943324"/>
          </a:xfrm>
          <a:prstGeom prst="rect">
            <a:avLst/>
          </a:prstGeom>
          <a:noFill/>
        </p:spPr>
        <p:txBody>
          <a:bodyPr wrap="square" rtlCol="0">
            <a:spAutoFit/>
          </a:bodyPr>
          <a:lstStyle/>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Gli interventi inclusi in questo OS rappresentano un ampio ventaglio di misure di politica attiva, miranti al rafforzamento delle competenze e all’acquisizione di qualifiche, nonché al sostegno di percorsi per l’inserimento e il reinserimento lavorativo.</a:t>
            </a:r>
          </a:p>
          <a:p>
            <a:pPr marL="285750" indent="-285750">
              <a:lnSpc>
                <a:spcPct val="107000"/>
              </a:lnSpc>
              <a:spcAft>
                <a:spcPts val="800"/>
              </a:spcAft>
              <a:buFont typeface="Wingdings" panose="05000000000000000000" pitchFamily="2" charset="2"/>
              <a:buChar char="Ø"/>
            </a:pPr>
            <a:r>
              <a:rPr lang="it-IT" sz="1800" dirty="0">
                <a:ln w="0">
                  <a:solidFill>
                    <a:srgbClr val="144490"/>
                  </a:solidFill>
                </a:ln>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Avviso 8/2016 Realizzazione di percorsi formativi di qualificazione mirati al rafforzamento dell’occupabilità in Sicilia</a:t>
            </a:r>
          </a:p>
          <a:p>
            <a:pPr marL="285750" indent="-285750" algn="just">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 procedura più rilevante in termini di stanziamento (attuata anche con risorse dell’O.S. 10.3) è quella che ha riguardato la realizzazione di percorsi formativi finalizzati al rilascio di una qualifica o di una specializzazione coerente con il repertorio delle qualificazioni. </a:t>
            </a:r>
          </a:p>
          <a:p>
            <a:pPr marL="342900" lvl="0" indent="-342900" algn="just">
              <a:lnSpc>
                <a:spcPct val="107000"/>
              </a:lnSpc>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Questo avviso sviluppa una prima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sperimentazione del “Repertorio delle qualificazioni”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riguarda l’offerta formativa finalizzata all’acquisizione di una qualifica a supporto dei percorsi di inserimento occupazionale di persone in stato di disoccupazione, lavoratori espulsi dai processi produttivi e dei profili più distanti dal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MdL</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545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6659-E21A-1092-20E1-0925A6F46EDA}"/>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A333DDB-FECE-0D14-F631-A69BECB72D08}"/>
              </a:ext>
            </a:extLst>
          </p:cNvPr>
          <p:cNvSpPr>
            <a:spLocks noChangeArrowheads="1"/>
          </p:cNvSpPr>
          <p:nvPr/>
        </p:nvSpPr>
        <p:spPr bwMode="auto">
          <a:xfrm>
            <a:off x="1210152" y="1058545"/>
            <a:ext cx="9493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8.5 Favorire l’inserimento lavorativo e l’occupazione dei disoccupati di lunga durata e dei soggetti con maggiore difficoltà di inserimento lavorativo, nonché il sostegno delle persone a rischio di disoccupazione di lunga durata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84279D5E-72EA-CC21-D313-EAA6EA3A9E58}"/>
              </a:ext>
            </a:extLst>
          </p:cNvPr>
          <p:cNvSpPr txBox="1"/>
          <p:nvPr/>
        </p:nvSpPr>
        <p:spPr>
          <a:xfrm>
            <a:off x="1210152" y="2122714"/>
            <a:ext cx="9771696" cy="364696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Le </a:t>
            </a:r>
            <a:r>
              <a:rPr lang="it-IT" kern="100" dirty="0">
                <a:latin typeface="Calibri" panose="020F0502020204030204" pitchFamily="34" charset="0"/>
                <a:ea typeface="Calibri" panose="020F0502020204030204" pitchFamily="34" charset="0"/>
                <a:cs typeface="Times New Roman" panose="02020603050405020304" pitchFamily="18" charset="0"/>
              </a:rPr>
              <a:t>caratteristiche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più rilevanti dei percorsi finanziati concernono: l’organizzazione per moduli formativi per competenze - al termine dei quali è prevista una verifica strutturata e documentata degli apprendimenti; la previsione di componenti formative aggiuntive espressamente dedicate allo sviluppo di competenze trasversali; lo svolgimento di uno stage.</a:t>
            </a:r>
          </a:p>
          <a:p>
            <a:pPr marL="285750" indent="-285750">
              <a:lnSpc>
                <a:spcPct val="107000"/>
              </a:lnSpc>
              <a:spcAft>
                <a:spcPts val="800"/>
              </a:spcAft>
              <a:buFont typeface="Wingdings" panose="05000000000000000000" pitchFamily="2" charset="2"/>
              <a:buChar char="Ø"/>
            </a:pPr>
            <a:r>
              <a:rPr lang="it-IT" dirty="0">
                <a:ln w="0">
                  <a:solidFill>
                    <a:srgbClr val="144490"/>
                  </a:solidFill>
                </a:ln>
                <a:solidFill>
                  <a:schemeClr val="accent1">
                    <a:lumMod val="75000"/>
                  </a:schemeClr>
                </a:solidFill>
                <a:effectLst>
                  <a:outerShdw blurRad="38100" dist="25400" dir="5400000" algn="ctr" rotWithShape="0">
                    <a:srgbClr val="6E747A">
                      <a:alpha val="43000"/>
                    </a:srgbClr>
                  </a:outerShdw>
                </a:effectLst>
              </a:rPr>
              <a:t>Avviso 2/2018 Catalogo regionale offerta formativa </a:t>
            </a:r>
            <a:r>
              <a:rPr lang="it-IT" b="1" dirty="0"/>
              <a:t>- </a:t>
            </a:r>
            <a:r>
              <a:rPr lang="it-IT" dirty="0"/>
              <a:t>«L’avviso pubblico n. 2/2018 </a:t>
            </a:r>
            <a:r>
              <a:rPr lang="it-IT" i="1" dirty="0"/>
              <a:t>rappresenta l’ambito per una sperimentazione del Repertorio delle qualificazioni della Regione Siciliana quale riferimento per la progettazione formativa»</a:t>
            </a:r>
            <a:r>
              <a:rPr lang="it-IT" dirty="0"/>
              <a:t>.</a:t>
            </a:r>
          </a:p>
          <a:p>
            <a:pPr marL="285750" indent="-285750" algn="just">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 procedura ha avuto uno stanziamento consistente (circa 58 milioni) ed è stata attuata anche con risorse dell’O.S. 10.3. </a:t>
            </a:r>
          </a:p>
          <a:p>
            <a:pPr marL="285750" indent="-285750" algn="just">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L’avviso </a:t>
            </a:r>
            <a:r>
              <a:rPr lang="it-IT" sz="1800" dirty="0">
                <a:effectLst/>
                <a:latin typeface="Calibri" panose="020F0502020204030204" pitchFamily="34" charset="0"/>
                <a:ea typeface="Calibri" panose="020F0502020204030204" pitchFamily="34" charset="0"/>
                <a:cs typeface="Times New Roman" panose="02020603050405020304" pitchFamily="18" charset="0"/>
              </a:rPr>
              <a:t>ha promosso l’attivazione di un sistema a catalogo che ha consentito agli allievi di scegliere il percorso formativo mediante iscrizione diretta sulla piattaforma informatica regionale.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38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90D3-3659-91F3-C677-0F63A0870CC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9E19F07A-4223-9ABB-0C46-FAF2F202277D}"/>
              </a:ext>
            </a:extLst>
          </p:cNvPr>
          <p:cNvSpPr>
            <a:spLocks noChangeArrowheads="1"/>
          </p:cNvSpPr>
          <p:nvPr/>
        </p:nvSpPr>
        <p:spPr bwMode="auto">
          <a:xfrm>
            <a:off x="1210152" y="1058545"/>
            <a:ext cx="9493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8.5 Favorire l’inserimento lavorativo e l’occupazione dei disoccupati di lunga durata e dei soggetti con maggiore difficoltà di inserimento lavorativo, nonché il sostegno delle persone a rischio di disoccupazione di lunga durata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6C1AF496-3565-BA98-41CD-12EF360A4ED7}"/>
              </a:ext>
            </a:extLst>
          </p:cNvPr>
          <p:cNvSpPr txBox="1"/>
          <p:nvPr/>
        </p:nvSpPr>
        <p:spPr>
          <a:xfrm>
            <a:off x="1210152" y="2087089"/>
            <a:ext cx="9771696" cy="4741234"/>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it-IT" sz="1800" i="1" kern="100" dirty="0">
                <a:ln w="0">
                  <a:solidFill>
                    <a:srgbClr val="144490"/>
                  </a:solidFill>
                </a:ln>
                <a:solidFill>
                  <a:schemeClr val="accent1">
                    <a:lumMod val="75000"/>
                  </a:schemeClr>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Altri interventi di rilievo </a:t>
            </a:r>
          </a:p>
          <a:p>
            <a:pPr marL="285750" indent="-285750">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l’attivazione del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contratto di ricollocazione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favorire l’inserimento e il reinserimento lavorativo dei cittadini inoccupati e disoccupati attraverso la definizione di un Piano di inserimento personalizzato; avviso 1/2017: 15 milioni di euro stanziati, 9,2 milioni impegnati;</a:t>
            </a:r>
          </a:p>
          <a:p>
            <a:pPr marL="285750" indent="-285750">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il supporto dei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percorsi di inserimento o reinserimento occupazionale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dei disoccupati di lunga durata (attraverso l’erogazione di un contributo alle imprese per l'attivazione di contratti stabili a tempo indeterminato; avviso 21/2018: stanziamento 15 milioni, impegni 5 milioni); </a:t>
            </a:r>
          </a:p>
          <a:p>
            <a:pPr marL="285750" indent="-285750">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l’attuazione di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tirocini extra-curriculari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(avviso 22/2018) con bonus occupazionale a favore di tirocinanti assunti a fine del percorso formativo (in concorso con l’OS 8.1, per un ammontare complessivo di 30 milioni di euro), impegni per oltre 3 milioni; </a:t>
            </a:r>
          </a:p>
          <a:p>
            <a:pPr marL="285750" indent="-285750">
              <a:lnSpc>
                <a:spcPct val="107000"/>
              </a:lnSpc>
              <a:spcAft>
                <a:spcPts val="8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 realizzazione di percorsi volti 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rafforzare l'occupabilità di giovani laureati attraverso tirocini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d’inserimento/reinserimento lavorativo presso le strutture dell’amministrazione regionale (avviso 26/2018, stanziamento e impegni per 2,7 milioni).</a:t>
            </a:r>
          </a:p>
          <a:p>
            <a:pPr marL="285750" indent="-285750">
              <a:lnSpc>
                <a:spcPct val="107000"/>
              </a:lnSpc>
              <a:spcAft>
                <a:spcPts val="800"/>
              </a:spcAft>
              <a:buFont typeface="Wingdings" panose="05000000000000000000" pitchFamily="2" charset="2"/>
              <a:buChar char="Ø"/>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36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83B8-6607-D76B-355B-B07C6B04A20A}"/>
            </a:ext>
          </a:extLst>
        </p:cNvPr>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D6502502-CFDD-5FA7-2617-A15F0378C7D0}"/>
              </a:ext>
            </a:extLst>
          </p:cNvPr>
          <p:cNvGraphicFramePr>
            <a:graphicFrameLocks noGrp="1"/>
          </p:cNvGraphicFramePr>
          <p:nvPr>
            <p:ph idx="1"/>
          </p:nvPr>
        </p:nvGraphicFramePr>
        <p:xfrm>
          <a:off x="1218404" y="1589775"/>
          <a:ext cx="9493331" cy="2062807"/>
        </p:xfrm>
        <a:graphic>
          <a:graphicData uri="http://schemas.openxmlformats.org/drawingml/2006/table">
            <a:tbl>
              <a:tblPr firstRow="1" firstCol="1" bandRow="1">
                <a:tableStyleId>{5C22544A-7EE6-4342-B048-85BDC9FD1C3A}</a:tableStyleId>
              </a:tblPr>
              <a:tblGrid>
                <a:gridCol w="5738363">
                  <a:extLst>
                    <a:ext uri="{9D8B030D-6E8A-4147-A177-3AD203B41FA5}">
                      <a16:colId xmlns:a16="http://schemas.microsoft.com/office/drawing/2014/main" val="3444890066"/>
                    </a:ext>
                  </a:extLst>
                </a:gridCol>
                <a:gridCol w="1559756">
                  <a:extLst>
                    <a:ext uri="{9D8B030D-6E8A-4147-A177-3AD203B41FA5}">
                      <a16:colId xmlns:a16="http://schemas.microsoft.com/office/drawing/2014/main" val="2092992014"/>
                    </a:ext>
                  </a:extLst>
                </a:gridCol>
                <a:gridCol w="1097606">
                  <a:extLst>
                    <a:ext uri="{9D8B030D-6E8A-4147-A177-3AD203B41FA5}">
                      <a16:colId xmlns:a16="http://schemas.microsoft.com/office/drawing/2014/main" val="2179131431"/>
                    </a:ext>
                  </a:extLst>
                </a:gridCol>
                <a:gridCol w="1097606">
                  <a:extLst>
                    <a:ext uri="{9D8B030D-6E8A-4147-A177-3AD203B41FA5}">
                      <a16:colId xmlns:a16="http://schemas.microsoft.com/office/drawing/2014/main" val="4096426682"/>
                    </a:ext>
                  </a:extLst>
                </a:gridCol>
              </a:tblGrid>
              <a:tr h="463908">
                <a:tc>
                  <a:txBody>
                    <a:bodyPr/>
                    <a:lstStyle/>
                    <a:p>
                      <a:pPr algn="ctr">
                        <a:lnSpc>
                          <a:spcPct val="107000"/>
                        </a:lnSpc>
                        <a:spcAft>
                          <a:spcPts val="800"/>
                        </a:spcAft>
                      </a:pPr>
                      <a:r>
                        <a:rPr lang="it-IT" sz="1600" kern="0" dirty="0">
                          <a:effectLst/>
                        </a:rPr>
                        <a:t>Operazione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dirty="0">
                          <a:effectLst/>
                        </a:rPr>
                        <a:t>Impegni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Progetti</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3096280"/>
                  </a:ext>
                </a:extLst>
              </a:tr>
              <a:tr h="0">
                <a:tc gridSpan="4">
                  <a:txBody>
                    <a:bodyPr/>
                    <a:lstStyle/>
                    <a:p>
                      <a:pPr>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hMerge="1">
                  <a:txBody>
                    <a:bodyPr/>
                    <a:lstStyle/>
                    <a:p>
                      <a:pPr algn="ctr">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c hMerge="1">
                  <a:txBody>
                    <a:bodyPr/>
                    <a:lstStyle/>
                    <a:p>
                      <a:pPr algn="ctr">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c hMerge="1">
                  <a:txBody>
                    <a:bodyPr/>
                    <a:lstStyle/>
                    <a:p>
                      <a:pPr algn="ctr">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val="1480043372"/>
                  </a:ext>
                </a:extLst>
              </a:tr>
              <a:tr h="287546">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8/2016 Percorsi formativi di qualificazione mirati al rafforzamento dell’occupabilità</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40.931.437,00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ctr">
                        <a:lnSpc>
                          <a:spcPct val="107000"/>
                        </a:lnSpc>
                        <a:spcAft>
                          <a:spcPts val="800"/>
                        </a:spcAft>
                      </a:pPr>
                      <a:r>
                        <a:rPr lang="it-IT" sz="1600" b="1" kern="100" dirty="0">
                          <a:effectLst/>
                          <a:latin typeface="Calibri" panose="020F0502020204030204" pitchFamily="34" charset="0"/>
                          <a:ea typeface="Calibri" panose="020F0502020204030204" pitchFamily="34" charset="0"/>
                          <a:cs typeface="Times New Roman" panose="02020603050405020304" pitchFamily="18" charset="0"/>
                        </a:rPr>
                        <a:t>41,39%</a:t>
                      </a:r>
                    </a:p>
                  </a:txBody>
                  <a:tcPr marL="44450" marR="44450" marT="0" marB="0" anchor="ctr">
                    <a:solidFill>
                      <a:schemeClr val="bg2"/>
                    </a:solidFill>
                  </a:tcPr>
                </a:tc>
                <a:tc>
                  <a:txBody>
                    <a:bodyPr/>
                    <a:lstStyle/>
                    <a:p>
                      <a:pPr algn="ctr">
                        <a:lnSpc>
                          <a:spcPct val="107000"/>
                        </a:lnSpc>
                        <a:spcAft>
                          <a:spcPts val="800"/>
                        </a:spcAft>
                      </a:pP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nchor="ctr">
                    <a:solidFill>
                      <a:schemeClr val="bg2"/>
                    </a:solidFill>
                  </a:tcPr>
                </a:tc>
                <a:extLst>
                  <a:ext uri="{0D108BD9-81ED-4DB2-BD59-A6C34878D82A}">
                    <a16:rowId xmlns:a16="http://schemas.microsoft.com/office/drawing/2014/main" val="989733312"/>
                  </a:ext>
                </a:extLst>
              </a:tr>
              <a:tr h="440644">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2/2018 Catalogo regionale offerta formativa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57.955.616,80</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ctr">
                        <a:lnSpc>
                          <a:spcPct val="107000"/>
                        </a:lnSpc>
                        <a:spcAft>
                          <a:spcPts val="800"/>
                        </a:spcAft>
                      </a:pPr>
                      <a:r>
                        <a:rPr lang="it-IT" sz="1600" b="1" kern="100" dirty="0">
                          <a:effectLst/>
                          <a:latin typeface="Calibri" panose="020F0502020204030204" pitchFamily="34" charset="0"/>
                          <a:ea typeface="Calibri" panose="020F0502020204030204" pitchFamily="34" charset="0"/>
                          <a:cs typeface="Times New Roman" panose="02020603050405020304" pitchFamily="18" charset="0"/>
                        </a:rPr>
                        <a:t>58,61%</a:t>
                      </a:r>
                    </a:p>
                  </a:txBody>
                  <a:tcPr marL="44450" marR="44450" marT="0" marB="0" anchor="ctr">
                    <a:solidFill>
                      <a:schemeClr val="bg2"/>
                    </a:solidFill>
                  </a:tcPr>
                </a:tc>
                <a:tc>
                  <a:txBody>
                    <a:bodyPr/>
                    <a:lstStyle/>
                    <a:p>
                      <a:pPr algn="ctr">
                        <a:lnSpc>
                          <a:spcPct val="107000"/>
                        </a:lnSpc>
                        <a:spcAft>
                          <a:spcPts val="800"/>
                        </a:spcAft>
                      </a:pP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561</a:t>
                      </a:r>
                    </a:p>
                  </a:txBody>
                  <a:tcPr marL="44450" marR="44450" marT="0" marB="0" anchor="ctr">
                    <a:solidFill>
                      <a:schemeClr val="bg2"/>
                    </a:solidFill>
                  </a:tcPr>
                </a:tc>
                <a:extLst>
                  <a:ext uri="{0D108BD9-81ED-4DB2-BD59-A6C34878D82A}">
                    <a16:rowId xmlns:a16="http://schemas.microsoft.com/office/drawing/2014/main" val="2064981427"/>
                  </a:ext>
                </a:extLst>
              </a:tr>
              <a:tr h="398731">
                <a:tc>
                  <a:txBody>
                    <a:bodyPr/>
                    <a:lstStyle/>
                    <a:p>
                      <a:pPr algn="l"/>
                      <a:endParaRPr lang="it-IT" sz="1600" kern="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r">
                        <a:lnSpc>
                          <a:spcPct val="107000"/>
                        </a:lnSpc>
                        <a:spcAft>
                          <a:spcPts val="800"/>
                        </a:spcAft>
                      </a:pPr>
                      <a:r>
                        <a:rPr lang="it-IT" sz="1600" b="1" kern="1200" dirty="0">
                          <a:solidFill>
                            <a:schemeClr val="dk1"/>
                          </a:solidFill>
                          <a:effectLst/>
                          <a:latin typeface="+mn-lt"/>
                          <a:ea typeface="+mn-ea"/>
                          <a:cs typeface="+mn-cs"/>
                        </a:rPr>
                        <a:t>98.887.053,80</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100" dirty="0">
                          <a:effectLst/>
                          <a:latin typeface="Calibri" panose="020F0502020204030204" pitchFamily="34" charset="0"/>
                          <a:ea typeface="Calibri" panose="020F0502020204030204" pitchFamily="34" charset="0"/>
                          <a:cs typeface="Times New Roman" panose="02020603050405020304" pitchFamily="18" charset="0"/>
                        </a:rPr>
                        <a:t>622</a:t>
                      </a:r>
                    </a:p>
                  </a:txBody>
                  <a:tcPr marL="44450" marR="44450" marT="0" marB="0" anchor="ctr">
                    <a:solidFill>
                      <a:schemeClr val="accent1">
                        <a:lumMod val="20000"/>
                        <a:lumOff val="80000"/>
                      </a:schemeClr>
                    </a:solidFill>
                  </a:tcPr>
                </a:tc>
                <a:extLst>
                  <a:ext uri="{0D108BD9-81ED-4DB2-BD59-A6C34878D82A}">
                    <a16:rowId xmlns:a16="http://schemas.microsoft.com/office/drawing/2014/main" val="979856881"/>
                  </a:ext>
                </a:extLst>
              </a:tr>
            </a:tbl>
          </a:graphicData>
        </a:graphic>
      </p:graphicFrame>
      <p:sp>
        <p:nvSpPr>
          <p:cNvPr id="5" name="Rectangle 1">
            <a:extLst>
              <a:ext uri="{FF2B5EF4-FFF2-40B4-BE49-F238E27FC236}">
                <a16:creationId xmlns:a16="http://schemas.microsoft.com/office/drawing/2014/main" id="{0205E3CB-4759-2FC6-C1A2-250B9F763B0B}"/>
              </a:ext>
            </a:extLst>
          </p:cNvPr>
          <p:cNvSpPr>
            <a:spLocks noChangeArrowheads="1"/>
          </p:cNvSpPr>
          <p:nvPr/>
        </p:nvSpPr>
        <p:spPr bwMode="auto">
          <a:xfrm>
            <a:off x="1210152" y="1109919"/>
            <a:ext cx="9493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10.3 Innalzamento del livello di istruzione della popolazione adulta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CasellaDiTesto 1">
            <a:extLst>
              <a:ext uri="{FF2B5EF4-FFF2-40B4-BE49-F238E27FC236}">
                <a16:creationId xmlns:a16="http://schemas.microsoft.com/office/drawing/2014/main" id="{75BE585F-CB70-6D38-6C4F-944160EB9743}"/>
              </a:ext>
            </a:extLst>
          </p:cNvPr>
          <p:cNvSpPr txBox="1"/>
          <p:nvPr/>
        </p:nvSpPr>
        <p:spPr>
          <a:xfrm>
            <a:off x="1046777" y="3930736"/>
            <a:ext cx="9789083" cy="2308324"/>
          </a:xfrm>
          <a:prstGeom prst="rect">
            <a:avLst/>
          </a:prstGeom>
          <a:noFill/>
        </p:spPr>
        <p:txBody>
          <a:bodyPr wrap="square" rtlCol="0">
            <a:spAutoFit/>
          </a:bodyPr>
          <a:lstStyle/>
          <a:p>
            <a:pPr marL="285750" indent="-285750">
              <a:buFont typeface="Arial" panose="020B0604020202020204" pitchFamily="34" charset="0"/>
              <a:buChar char="•"/>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Tramite le azioni promosse all’interno dell’OS 10.3 la Regione ha inteso operare nell’ambito della sperimentazione e costruzione del sistema regionale di riconoscimento e certificazione delle competenze sia formali che informali dei destinatari degli interventi, al fine di sviluppare approcci e modelli di erogazione flessibili e personalizzati, in grado di innalzare i tassi di partecipazione all’apprendimento permanente e ridurre le carenze di competenze. </a:t>
            </a:r>
          </a:p>
          <a:p>
            <a:pPr marL="285750" indent="-285750">
              <a:buFont typeface="Arial" panose="020B0604020202020204" pitchFamily="34" charset="0"/>
              <a:buChar char="•"/>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Nei dispositivi di selezione delle attività da finanziare è stata riservata particolare attenzione alle fasce di destinatari con bassi livelli di istruzione e con competenze di base insufficienti, maggiormente esposte ai rischi di marginalizzazione sul </a:t>
            </a:r>
            <a:r>
              <a:rPr lang="it-IT"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MdL</a:t>
            </a: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 povertà ed esclusione sociale.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5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DCDD0-C367-B277-64C4-15CA4B441412}"/>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1801EA5F-12E4-6DA2-20B2-9D0B92C78F3F}"/>
              </a:ext>
            </a:extLst>
          </p:cNvPr>
          <p:cNvSpPr>
            <a:spLocks noChangeArrowheads="1"/>
          </p:cNvSpPr>
          <p:nvPr/>
        </p:nvSpPr>
        <p:spPr bwMode="auto">
          <a:xfrm>
            <a:off x="1210151" y="1078295"/>
            <a:ext cx="98695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10.5 Innalzamento dei livelli di competenze, di partecipazione e di successo formativo nell'istruzione universitaria e/o equivalente </a:t>
            </a:r>
            <a:r>
              <a:rPr lang="it-IT" sz="1600" b="1" dirty="0">
                <a:solidFill>
                  <a:srgbClr val="000000"/>
                </a:solidFill>
                <a:effectLst/>
                <a:latin typeface="Calibri" panose="020F0502020204030204" pitchFamily="34" charset="0"/>
                <a:ea typeface="Calibri" panose="020F0502020204030204" pitchFamily="34" charset="0"/>
              </a:rPr>
              <a:t>(selezione delle principali procedure)</a:t>
            </a:r>
            <a:endParaRPr kumimoji="0" lang="it-IT" altLang="it-IT" sz="1600" b="1" i="0" u="none" strike="noStrike" cap="none" normalizeH="0" baseline="0" dirty="0">
              <a:ln>
                <a:noFill/>
              </a:ln>
              <a:solidFill>
                <a:schemeClr val="tx1"/>
              </a:solidFill>
              <a:effectLst/>
              <a:latin typeface="Arial" panose="020B0604020202020204" pitchFamily="34" charset="0"/>
            </a:endParaRPr>
          </a:p>
        </p:txBody>
      </p:sp>
      <p:graphicFrame>
        <p:nvGraphicFramePr>
          <p:cNvPr id="7" name="Segnaposto contenuto 3">
            <a:extLst>
              <a:ext uri="{FF2B5EF4-FFF2-40B4-BE49-F238E27FC236}">
                <a16:creationId xmlns:a16="http://schemas.microsoft.com/office/drawing/2014/main" id="{961E7AD9-E740-06D7-2B56-9116FB0DBC97}"/>
              </a:ext>
            </a:extLst>
          </p:cNvPr>
          <p:cNvGraphicFramePr>
            <a:graphicFrameLocks/>
          </p:cNvGraphicFramePr>
          <p:nvPr/>
        </p:nvGraphicFramePr>
        <p:xfrm>
          <a:off x="1194652" y="1825625"/>
          <a:ext cx="9493331" cy="4356987"/>
        </p:xfrm>
        <a:graphic>
          <a:graphicData uri="http://schemas.openxmlformats.org/drawingml/2006/table">
            <a:tbl>
              <a:tblPr firstRow="1" firstCol="1" bandRow="1">
                <a:tableStyleId>{5C22544A-7EE6-4342-B048-85BDC9FD1C3A}</a:tableStyleId>
              </a:tblPr>
              <a:tblGrid>
                <a:gridCol w="5738363">
                  <a:extLst>
                    <a:ext uri="{9D8B030D-6E8A-4147-A177-3AD203B41FA5}">
                      <a16:colId xmlns:a16="http://schemas.microsoft.com/office/drawing/2014/main" val="3444890066"/>
                    </a:ext>
                  </a:extLst>
                </a:gridCol>
                <a:gridCol w="1559756">
                  <a:extLst>
                    <a:ext uri="{9D8B030D-6E8A-4147-A177-3AD203B41FA5}">
                      <a16:colId xmlns:a16="http://schemas.microsoft.com/office/drawing/2014/main" val="2092992014"/>
                    </a:ext>
                  </a:extLst>
                </a:gridCol>
                <a:gridCol w="1097606">
                  <a:extLst>
                    <a:ext uri="{9D8B030D-6E8A-4147-A177-3AD203B41FA5}">
                      <a16:colId xmlns:a16="http://schemas.microsoft.com/office/drawing/2014/main" val="2179131431"/>
                    </a:ext>
                  </a:extLst>
                </a:gridCol>
                <a:gridCol w="1097606">
                  <a:extLst>
                    <a:ext uri="{9D8B030D-6E8A-4147-A177-3AD203B41FA5}">
                      <a16:colId xmlns:a16="http://schemas.microsoft.com/office/drawing/2014/main" val="4096426682"/>
                    </a:ext>
                  </a:extLst>
                </a:gridCol>
              </a:tblGrid>
              <a:tr h="463908">
                <a:tc>
                  <a:txBody>
                    <a:bodyPr/>
                    <a:lstStyle/>
                    <a:p>
                      <a:pPr algn="ctr">
                        <a:lnSpc>
                          <a:spcPct val="107000"/>
                        </a:lnSpc>
                        <a:spcAft>
                          <a:spcPts val="800"/>
                        </a:spcAft>
                      </a:pPr>
                      <a:r>
                        <a:rPr lang="it-IT" sz="1600" kern="0" dirty="0">
                          <a:effectLst/>
                        </a:rPr>
                        <a:t>Operazione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dirty="0">
                          <a:effectLst/>
                        </a:rPr>
                        <a:t>Impegni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Progetti</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3096280"/>
                  </a:ext>
                </a:extLst>
              </a:tr>
              <a:tr h="303272">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Borse di studio agli studenti universitari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10.625.710,00</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13,46%</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4</a:t>
                      </a:r>
                    </a:p>
                  </a:txBody>
                  <a:tcPr marL="9525" marR="9525" marT="9525" marB="0" anchor="ctr">
                    <a:solidFill>
                      <a:schemeClr val="bg2"/>
                    </a:solidFill>
                  </a:tcPr>
                </a:tc>
                <a:extLst>
                  <a:ext uri="{0D108BD9-81ED-4DB2-BD59-A6C34878D82A}">
                    <a16:rowId xmlns:a16="http://schemas.microsoft.com/office/drawing/2014/main" val="1480043372"/>
                  </a:ext>
                </a:extLst>
              </a:tr>
              <a:tr h="287546">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Borse di studio comma 23</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8.904.800,00</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7,73%</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4</a:t>
                      </a:r>
                    </a:p>
                  </a:txBody>
                  <a:tcPr marL="9525" marR="9525" marT="9525" marB="0" anchor="ctr">
                    <a:solidFill>
                      <a:schemeClr val="bg2"/>
                    </a:solidFill>
                  </a:tcPr>
                </a:tc>
                <a:extLst>
                  <a:ext uri="{0D108BD9-81ED-4DB2-BD59-A6C34878D82A}">
                    <a16:rowId xmlns:a16="http://schemas.microsoft.com/office/drawing/2014/main" val="989733312"/>
                  </a:ext>
                </a:extLst>
              </a:tr>
              <a:tr h="287546">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Borse di studio FIS 2017</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25.700.252,68</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32,55%</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4</a:t>
                      </a:r>
                    </a:p>
                  </a:txBody>
                  <a:tcPr marL="9525" marR="9525" marT="9525" marB="0" anchor="ctr">
                    <a:solidFill>
                      <a:schemeClr val="bg2"/>
                    </a:solidFill>
                  </a:tcPr>
                </a:tc>
                <a:extLst>
                  <a:ext uri="{0D108BD9-81ED-4DB2-BD59-A6C34878D82A}">
                    <a16:rowId xmlns:a16="http://schemas.microsoft.com/office/drawing/2014/main" val="2064981427"/>
                  </a:ext>
                </a:extLst>
              </a:tr>
              <a:tr h="575092">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5/2016 Finanziamento di borse Regionali di dottorato di ricerca I Finestra – </a:t>
                      </a:r>
                      <a:r>
                        <a:rPr lang="it-IT"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a:t>
                      </a: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2016/2017</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5.155.319,25</a:t>
                      </a:r>
                      <a:endParaRPr lang="it-IT"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6,30%</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5</a:t>
                      </a:r>
                    </a:p>
                  </a:txBody>
                  <a:tcPr marL="9525" marR="9525" marT="9525" marB="0" anchor="ctr">
                    <a:solidFill>
                      <a:schemeClr val="bg2"/>
                    </a:solidFill>
                  </a:tcPr>
                </a:tc>
                <a:extLst>
                  <a:ext uri="{0D108BD9-81ED-4DB2-BD59-A6C34878D82A}">
                    <a16:rowId xmlns:a16="http://schemas.microsoft.com/office/drawing/2014/main" val="331914524"/>
                  </a:ext>
                </a:extLst>
              </a:tr>
              <a:tr h="481352">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6/2016 Finanziamento di contratti di formazione specialistica nell'area medico-sanitaria in Sicilia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9.680.000,00</a:t>
                      </a:r>
                      <a:endParaRPr lang="it-IT"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10,91%</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3</a:t>
                      </a:r>
                    </a:p>
                  </a:txBody>
                  <a:tcPr marL="9525" marR="9525" marT="9525" marB="0" anchor="ctr">
                    <a:solidFill>
                      <a:schemeClr val="bg2"/>
                    </a:solidFill>
                  </a:tcPr>
                </a:tc>
                <a:extLst>
                  <a:ext uri="{0D108BD9-81ED-4DB2-BD59-A6C34878D82A}">
                    <a16:rowId xmlns:a16="http://schemas.microsoft.com/office/drawing/2014/main" val="1589808093"/>
                  </a:ext>
                </a:extLst>
              </a:tr>
              <a:tr h="287546">
                <a:tc>
                  <a:txBody>
                    <a:bodyPr/>
                    <a:lstStyle/>
                    <a:p>
                      <a:pP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12/2017 Finanziamento di borse regionali di dottorato di ricerca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5.885.169,42</a:t>
                      </a:r>
                      <a:endParaRPr lang="it-IT"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7,15%</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5</a:t>
                      </a:r>
                    </a:p>
                  </a:txBody>
                  <a:tcPr marL="9525" marR="9525" marT="9525" marB="0" anchor="ctr">
                    <a:solidFill>
                      <a:schemeClr val="bg2"/>
                    </a:solidFill>
                  </a:tcPr>
                </a:tc>
                <a:extLst>
                  <a:ext uri="{0D108BD9-81ED-4DB2-BD59-A6C34878D82A}">
                    <a16:rowId xmlns:a16="http://schemas.microsoft.com/office/drawing/2014/main" val="2430266285"/>
                  </a:ext>
                </a:extLst>
              </a:tr>
              <a:tr h="481352">
                <a:tc>
                  <a:txBody>
                    <a:bodyPr/>
                    <a:lstStyle/>
                    <a:p>
                      <a:pPr>
                        <a:lnSpc>
                          <a:spcPct val="107000"/>
                        </a:lnSpc>
                        <a:spcAft>
                          <a:spcPts val="800"/>
                        </a:spcAft>
                      </a:pPr>
                      <a:r>
                        <a:rPr lang="it-IT"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Avviso 13/2017 Finanziamento di contratti di formazione specialistica nell’area medico-sanitaria in Sicilia</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b">
                    <a:solidFill>
                      <a:schemeClr val="bg2"/>
                    </a:solidFill>
                  </a:tcPr>
                </a:tc>
                <a:tc>
                  <a:txBody>
                    <a:bodyPr/>
                    <a:lstStyle/>
                    <a:p>
                      <a:pPr indent="13970" algn="r">
                        <a:lnSpc>
                          <a:spcPct val="107000"/>
                        </a:lnSpc>
                        <a:spcAft>
                          <a:spcPts val="800"/>
                        </a:spcAft>
                      </a:pPr>
                      <a:r>
                        <a:rPr lang="it-IT" sz="16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4.980.000,00</a:t>
                      </a:r>
                      <a:endParaRPr lang="it-IT"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a:solidFill>
                            <a:srgbClr val="000000"/>
                          </a:solidFill>
                          <a:effectLst/>
                          <a:latin typeface="Calibri" panose="020F0502020204030204" pitchFamily="34" charset="0"/>
                        </a:rPr>
                        <a:t>4,93%</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3</a:t>
                      </a:r>
                    </a:p>
                  </a:txBody>
                  <a:tcPr marL="9525" marR="9525" marT="9525" marB="0" anchor="ctr">
                    <a:solidFill>
                      <a:schemeClr val="bg2"/>
                    </a:solidFill>
                  </a:tcPr>
                </a:tc>
                <a:extLst>
                  <a:ext uri="{0D108BD9-81ED-4DB2-BD59-A6C34878D82A}">
                    <a16:rowId xmlns:a16="http://schemas.microsoft.com/office/drawing/2014/main" val="2229205828"/>
                  </a:ext>
                </a:extLst>
              </a:tr>
              <a:tr h="130108">
                <a:tc>
                  <a:txBody>
                    <a:bodyPr/>
                    <a:lstStyle/>
                    <a:p>
                      <a:pPr>
                        <a:lnSpc>
                          <a:spcPct val="107000"/>
                        </a:lnSpc>
                        <a:spcAft>
                          <a:spcPts val="800"/>
                        </a:spcAft>
                      </a:pPr>
                      <a:r>
                        <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Avviso 23/2018 Contratti di formazione specialistica nell’area medico-sanitaria</a:t>
                      </a:r>
                    </a:p>
                  </a:txBody>
                  <a:tcPr marL="71755" marR="68580" marT="0" marB="0" anchor="b">
                    <a:solidFill>
                      <a:schemeClr val="bg2"/>
                    </a:solidFill>
                  </a:tcPr>
                </a:tc>
                <a:tc>
                  <a:txBody>
                    <a:bodyPr/>
                    <a:lstStyle/>
                    <a:p>
                      <a:pPr indent="13970" algn="r">
                        <a:lnSpc>
                          <a:spcPct val="107000"/>
                        </a:lnSpc>
                        <a:spcAft>
                          <a:spcPts val="800"/>
                        </a:spcAft>
                      </a:pPr>
                      <a:r>
                        <a:rPr lang="it-I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5.056.011,60</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solidFill>
                      <a:schemeClr val="bg2"/>
                    </a:solidFill>
                  </a:tcPr>
                </a:tc>
                <a:tc>
                  <a:txBody>
                    <a:bodyPr/>
                    <a:lstStyle/>
                    <a:p>
                      <a:pPr algn="r" fontAlgn="ctr"/>
                      <a:r>
                        <a:rPr lang="it-IT" sz="1600" b="0" i="0" u="none" strike="noStrike" dirty="0">
                          <a:solidFill>
                            <a:srgbClr val="000000"/>
                          </a:solidFill>
                          <a:effectLst/>
                          <a:latin typeface="Calibri" panose="020F0502020204030204" pitchFamily="34" charset="0"/>
                        </a:rPr>
                        <a:t>5,41%</a:t>
                      </a:r>
                    </a:p>
                  </a:txBody>
                  <a:tcPr marL="9525" marR="9525" marT="9525" marB="0" anchor="ctr">
                    <a:solidFill>
                      <a:schemeClr val="bg2"/>
                    </a:solidFill>
                  </a:tcPr>
                </a:tc>
                <a:tc>
                  <a:txBody>
                    <a:bodyPr/>
                    <a:lstStyle/>
                    <a:p>
                      <a:pPr algn="ctr" fontAlgn="ctr"/>
                      <a:r>
                        <a:rPr lang="it-IT" sz="1600" b="0" i="0" u="none" strike="noStrike" dirty="0">
                          <a:solidFill>
                            <a:srgbClr val="000000"/>
                          </a:solidFill>
                          <a:effectLst/>
                          <a:latin typeface="Calibri" panose="020F0502020204030204" pitchFamily="34" charset="0"/>
                        </a:rPr>
                        <a:t>3</a:t>
                      </a:r>
                    </a:p>
                  </a:txBody>
                  <a:tcPr marL="9525" marR="9525" marT="9525" marB="0" anchor="ctr">
                    <a:solidFill>
                      <a:schemeClr val="bg2"/>
                    </a:solidFill>
                  </a:tcPr>
                </a:tc>
                <a:extLst>
                  <a:ext uri="{0D108BD9-81ED-4DB2-BD59-A6C34878D82A}">
                    <a16:rowId xmlns:a16="http://schemas.microsoft.com/office/drawing/2014/main" val="4088852634"/>
                  </a:ext>
                </a:extLst>
              </a:tr>
              <a:tr h="398731">
                <a:tc>
                  <a:txBody>
                    <a:bodyPr/>
                    <a:lstStyle/>
                    <a:p>
                      <a:pPr algn="l"/>
                      <a:endParaRPr lang="it-IT" sz="1600" kern="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r">
                        <a:lnSpc>
                          <a:spcPct val="107000"/>
                        </a:lnSpc>
                        <a:spcAft>
                          <a:spcPts val="800"/>
                        </a:spcAft>
                      </a:pPr>
                      <a:r>
                        <a:rPr lang="it-IT"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78.944.267,97</a:t>
                      </a:r>
                    </a:p>
                  </a:txBody>
                  <a:tcPr marL="44450" marR="44450" marT="0" marB="0" anchor="ctr">
                    <a:solidFill>
                      <a:schemeClr val="accent1">
                        <a:lumMod val="20000"/>
                        <a:lumOff val="80000"/>
                      </a:schemeClr>
                    </a:solidFill>
                  </a:tcPr>
                </a:tc>
                <a:tc>
                  <a:txBody>
                    <a:bodyPr/>
                    <a:lstStyle/>
                    <a:p>
                      <a:pPr algn="r">
                        <a:lnSpc>
                          <a:spcPct val="107000"/>
                        </a:lnSpc>
                        <a:spcAft>
                          <a:spcPts val="800"/>
                        </a:spcAft>
                      </a:pPr>
                      <a:r>
                        <a:rPr lang="it-IT"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1.240</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979856881"/>
                  </a:ext>
                </a:extLst>
              </a:tr>
            </a:tbl>
          </a:graphicData>
        </a:graphic>
      </p:graphicFrame>
    </p:spTree>
    <p:extLst>
      <p:ext uri="{BB962C8B-B14F-4D97-AF65-F5344CB8AC3E}">
        <p14:creationId xmlns:p14="http://schemas.microsoft.com/office/powerpoint/2010/main" val="179452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4D682-598C-8BEF-C23F-E48F708CE87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E794FA-402C-E7C0-7AB5-CB46428AB15C}"/>
              </a:ext>
            </a:extLst>
          </p:cNvPr>
          <p:cNvSpPr>
            <a:spLocks noGrp="1"/>
          </p:cNvSpPr>
          <p:nvPr>
            <p:ph idx="1"/>
          </p:nvPr>
        </p:nvSpPr>
        <p:spPr>
          <a:xfrm>
            <a:off x="838200" y="1968125"/>
            <a:ext cx="10515600" cy="4351338"/>
          </a:xfrm>
        </p:spPr>
        <p:txBody>
          <a:bodyPr>
            <a:noAutofit/>
          </a:bodyPr>
          <a:lstStyle/>
          <a:p>
            <a:pPr marL="0" indent="0">
              <a:buNone/>
            </a:pPr>
            <a:r>
              <a:rPr lang="it-IT" sz="1600" dirty="0"/>
              <a:t>L’ottica che ha informato la programmazione regionale in questo ambito è stata duplice: </a:t>
            </a:r>
          </a:p>
          <a:p>
            <a:pPr lvl="1" algn="just">
              <a:buFont typeface="Wingdings" panose="05000000000000000000" pitchFamily="2" charset="2"/>
              <a:buChar char="Ø"/>
            </a:pPr>
            <a:r>
              <a:rPr lang="it-IT" sz="1600" dirty="0"/>
              <a:t>colmare il gap nei livelli di istruzione terziaria (particolarmente elevati in Sicilia) </a:t>
            </a:r>
          </a:p>
          <a:p>
            <a:pPr lvl="1" algn="just">
              <a:buFont typeface="Wingdings" panose="05000000000000000000" pitchFamily="2" charset="2"/>
              <a:buChar char="Ø"/>
            </a:pPr>
            <a:r>
              <a:rPr lang="it-IT" sz="1600" dirty="0"/>
              <a:t>migliorare le chance occupazionali dei giovani, facendo leva sull’ampliamento della partecipazione (in particolare da parte delle fasce più svantaggiate) all’istruzione superiore e all’alta formazione e ricerca.</a:t>
            </a:r>
          </a:p>
          <a:p>
            <a:pPr algn="just"/>
            <a:r>
              <a:rPr lang="it-IT" sz="1600" dirty="0"/>
              <a:t>La prima direttrice di intervento è stata dedicata all’</a:t>
            </a:r>
            <a:r>
              <a:rPr lang="it-IT" sz="1600" b="1" dirty="0"/>
              <a:t>erogazione di</a:t>
            </a:r>
            <a:r>
              <a:rPr lang="it-IT" sz="1600" dirty="0"/>
              <a:t> </a:t>
            </a:r>
            <a:r>
              <a:rPr lang="it-IT" sz="1600" b="1" dirty="0"/>
              <a:t>sostegni di natura economica per favorire l’accesso e la partecipazione all’istruzione universitaria</a:t>
            </a:r>
            <a:r>
              <a:rPr lang="it-IT" sz="1600" dirty="0"/>
              <a:t> in particolare da parte di giovani provenienti da famiglie a basso reddito. Per il finanziamento di tali misure sono stati assunti impegni per 43.558.391,03 euro, corrispondenti a circa il 54% degli impegni assunti dalla PI. Rientrano in questo ambito gli avvisi finalizzati a incrementare le borse per il diritto allo studio universitario, e l’avviso tramite cui è stato assegnato agli studenti un contributo una tantum per le spese di alloggio. </a:t>
            </a:r>
          </a:p>
          <a:p>
            <a:pPr algn="just"/>
            <a:r>
              <a:rPr lang="it-IT" sz="1600" dirty="0"/>
              <a:t>Nella seconda direttrice di intervento, </a:t>
            </a:r>
            <a:r>
              <a:rPr lang="it-IT" sz="1600" b="1" dirty="0"/>
              <a:t>dell’alta formazione e ricerca</a:t>
            </a:r>
            <a:r>
              <a:rPr lang="it-IT" sz="1600" dirty="0"/>
              <a:t>, la scelta di promuovere modalità di </a:t>
            </a:r>
            <a:r>
              <a:rPr lang="it-IT" sz="1600" b="1" dirty="0"/>
              <a:t>progettazione dell’offerta formativa fondate sulla collaborazione tra gli attori dell’ecosistema regionale dell’innovazione </a:t>
            </a:r>
            <a:r>
              <a:rPr lang="it-IT" sz="1600" dirty="0"/>
              <a:t>(università, enti di formazione, centri di ricerca e imprese), risulta funzionale all’obiettivo di rafforzare l’ancoraggio delle competenze in uscita dai percorsi alle traiettorie di sviluppo del territorio. Al contempo il consolidamento delle relazioni con le imprese all’interno di progettualità focalizzate sull’investimento in conoscenza, concorre ad innalzare la capacità del tessuto produttivo regionale di assorbire innovazioni e profili professionali ad elevata qualificazione. Altro elemento qualificante della logica che ha informato la programmazione degli interventi è costituito dalla </a:t>
            </a:r>
            <a:r>
              <a:rPr lang="it-IT" sz="1600" b="1" dirty="0"/>
              <a:t>priorità assegnata allo sviluppo di alte competenze negli ambiti afferenti alla S3 Regionale</a:t>
            </a:r>
            <a:r>
              <a:rPr lang="it-IT" sz="1600" dirty="0"/>
              <a:t>.</a:t>
            </a:r>
          </a:p>
          <a:p>
            <a:endParaRPr lang="it-IT" sz="1600" dirty="0"/>
          </a:p>
        </p:txBody>
      </p:sp>
      <p:sp>
        <p:nvSpPr>
          <p:cNvPr id="4" name="Rectangle 1">
            <a:extLst>
              <a:ext uri="{FF2B5EF4-FFF2-40B4-BE49-F238E27FC236}">
                <a16:creationId xmlns:a16="http://schemas.microsoft.com/office/drawing/2014/main" id="{C29FE56B-7449-ACB5-9065-D36B8B0D14C4}"/>
              </a:ext>
            </a:extLst>
          </p:cNvPr>
          <p:cNvSpPr>
            <a:spLocks noChangeArrowheads="1"/>
          </p:cNvSpPr>
          <p:nvPr/>
        </p:nvSpPr>
        <p:spPr bwMode="auto">
          <a:xfrm>
            <a:off x="838200" y="1113920"/>
            <a:ext cx="10324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10.5 Innalzamento dei livelli di competenze, di partecipazione e di successo formativo nell'istruzione universitaria e/o equivalente </a:t>
            </a:r>
            <a:r>
              <a:rPr lang="it-IT" sz="1600" b="1" dirty="0">
                <a:solidFill>
                  <a:srgbClr val="000000"/>
                </a:solidFill>
                <a:effectLst/>
                <a:latin typeface="Calibri" panose="020F0502020204030204" pitchFamily="34" charset="0"/>
                <a:ea typeface="Calibri" panose="020F0502020204030204" pitchFamily="34" charset="0"/>
              </a:rPr>
              <a:t>(selezione delle principali procedure)</a:t>
            </a:r>
            <a:endParaRPr kumimoji="0" lang="it-IT" altLang="it-IT"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88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166B-CECA-486A-5CB9-0F7947652B1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602568-31CB-A6B8-CBAD-DBF0AB59CA53}"/>
              </a:ext>
            </a:extLst>
          </p:cNvPr>
          <p:cNvSpPr>
            <a:spLocks noGrp="1"/>
          </p:cNvSpPr>
          <p:nvPr>
            <p:ph idx="1"/>
          </p:nvPr>
        </p:nvSpPr>
        <p:spPr>
          <a:xfrm>
            <a:off x="742702" y="1847748"/>
            <a:ext cx="10515600" cy="4351338"/>
          </a:xfrm>
        </p:spPr>
        <p:txBody>
          <a:bodyPr>
            <a:normAutofit fontScale="92500" lnSpcReduction="10000"/>
          </a:bodyPr>
          <a:lstStyle/>
          <a:p>
            <a:pPr marL="0" indent="0">
              <a:buNone/>
            </a:pPr>
            <a:r>
              <a:rPr lang="it-IT" sz="1900" dirty="0"/>
              <a:t>Relativamente al segmento della formazione post laurea e della ricerca si richiamano in particolare: </a:t>
            </a:r>
          </a:p>
          <a:p>
            <a:pPr lvl="1"/>
            <a:r>
              <a:rPr lang="it-IT" sz="1900" dirty="0"/>
              <a:t>i tre avvisi per il finanziamento di borse per percorsi di dottorato di ricerca di durata triennale, comprendenti un periodo di studio e ricerca all’estero, focalizzati su aree disciplinari e tematiche coerenti con gli indirizzi della S3 o comunque rispondenti ai fabbisogni del mercato del lavoro regionale. Quale condizione di ammissibilità i progetti, presentati dagli Atenei, dovevano assicurare una rete di collaborazione con il sistema imprenditoriale e/o pubblico, per rafforzare il raccordo con i fabbisogni di innovazione e la spendibilità delle competenze acquisite.</a:t>
            </a:r>
          </a:p>
          <a:p>
            <a:pPr lvl="1"/>
            <a:r>
              <a:rPr lang="it-IT" sz="1900" dirty="0"/>
              <a:t>I tre avvisi finalizzati al finanziamento di contratti di formazione specialistica delle scuole di specializzazione nell’area medico-sanitaria degli Atenei della Regione, pubblicati tra il 2016 e il 2018  con l’obiettivo di corrispondere al fabbisogno di figure ad alta qualificazione nell’ambito medico-sanitario. Come nel caso degli avvisi per i dottorati di ricerca, le opportunità finanziate dal FSE si sono aggiunte a quelle sostenute con le risorse MIUR, nella prospettiva di ampliare la disponibilità di figure specialistiche di alto profilo.</a:t>
            </a:r>
          </a:p>
          <a:p>
            <a:pPr lvl="1"/>
            <a:r>
              <a:rPr lang="it-IT" sz="1900" dirty="0"/>
              <a:t>Le due edizioni dell’avviso Progetto giovani 4.0 (2019 e 2021) tramite cui sono stati finanziati voucher, rivolti a laureati al di sotto dei 36 anni, finalizzati alla copertura parziale o totale dei costi di iscrizione a Master e corsi di perfezionamento post laurea in Italia o all’estero in ambiti coerenti con le sei priorità tematiche della S3 Regionale (Agroalimentare; Turismo e Beni Culturali; Energia; </a:t>
            </a:r>
            <a:r>
              <a:rPr lang="it-IT" sz="1900" dirty="0" err="1"/>
              <a:t>SmartCities</a:t>
            </a:r>
            <a:r>
              <a:rPr lang="it-IT" sz="1900" dirty="0"/>
              <a:t> and Communities; Economia del Mare; Scienze della Vita). </a:t>
            </a:r>
          </a:p>
          <a:p>
            <a:pPr marL="0" indent="0">
              <a:buNone/>
            </a:pPr>
            <a:endParaRPr lang="it-IT" sz="1800" dirty="0"/>
          </a:p>
        </p:txBody>
      </p:sp>
      <p:sp>
        <p:nvSpPr>
          <p:cNvPr id="4" name="Rectangle 1">
            <a:extLst>
              <a:ext uri="{FF2B5EF4-FFF2-40B4-BE49-F238E27FC236}">
                <a16:creationId xmlns:a16="http://schemas.microsoft.com/office/drawing/2014/main" id="{AB64F904-7C17-2BF4-988E-B9CD3279D2B1}"/>
              </a:ext>
            </a:extLst>
          </p:cNvPr>
          <p:cNvSpPr>
            <a:spLocks noChangeArrowheads="1"/>
          </p:cNvSpPr>
          <p:nvPr/>
        </p:nvSpPr>
        <p:spPr bwMode="auto">
          <a:xfrm>
            <a:off x="838200" y="1113920"/>
            <a:ext cx="10324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10.5 Innalzamento dei livelli di competenze, di partecipazione e di successo formativo nell'istruzione universitaria e/o equivalente </a:t>
            </a:r>
            <a:r>
              <a:rPr lang="it-IT" sz="1600" b="1" dirty="0">
                <a:solidFill>
                  <a:srgbClr val="000000"/>
                </a:solidFill>
                <a:effectLst/>
                <a:latin typeface="Calibri" panose="020F0502020204030204" pitchFamily="34" charset="0"/>
                <a:ea typeface="Calibri" panose="020F0502020204030204" pitchFamily="34" charset="0"/>
              </a:rPr>
              <a:t>(selezione delle principali procedure)</a:t>
            </a:r>
            <a:endParaRPr kumimoji="0" lang="it-IT" altLang="it-IT"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579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46DD-6160-19AC-FCA8-84A2CFDEA3C0}"/>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3344275-5493-CDE7-D299-C4646F2626E3}"/>
              </a:ext>
            </a:extLst>
          </p:cNvPr>
          <p:cNvSpPr>
            <a:spLocks noGrp="1"/>
          </p:cNvSpPr>
          <p:nvPr>
            <p:ph idx="1"/>
          </p:nvPr>
        </p:nvSpPr>
        <p:spPr>
          <a:xfrm>
            <a:off x="838200" y="1177159"/>
            <a:ext cx="10515600" cy="5142304"/>
          </a:xfrm>
        </p:spPr>
        <p:txBody>
          <a:bodyPr>
            <a:normAutofit/>
          </a:bodyPr>
          <a:lstStyle/>
          <a:p>
            <a:pPr marL="0" indent="0">
              <a:buNone/>
            </a:pPr>
            <a:r>
              <a:rPr lang="it-IT" sz="1800" b="1" dirty="0">
                <a:solidFill>
                  <a:schemeClr val="tx1">
                    <a:lumMod val="85000"/>
                    <a:lumOff val="15000"/>
                  </a:schemeClr>
                </a:solidFill>
                <a:latin typeface="Helvetica" pitchFamily="2" charset="0"/>
              </a:rPr>
              <a:t>Il percorso di valutazione del POR FSE 2014-20 della Regione Siciliana</a:t>
            </a:r>
          </a:p>
          <a:p>
            <a:pPr marL="0" indent="0">
              <a:buNone/>
            </a:pPr>
            <a:endParaRPr lang="it-IT" sz="1800" b="1" dirty="0">
              <a:solidFill>
                <a:schemeClr val="tx1">
                  <a:lumMod val="85000"/>
                  <a:lumOff val="15000"/>
                </a:schemeClr>
              </a:solidFill>
              <a:latin typeface="Helvetica" pitchFamily="2" charset="0"/>
            </a:endParaRP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1. La distribuzione degli impegni finanziari per Asse e Obiettivo specifico</a:t>
            </a: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ln w="0"/>
                <a:solidFill>
                  <a:schemeClr val="accent1"/>
                </a:solidFill>
                <a:effectLst>
                  <a:outerShdw blurRad="38100" dist="25400" dir="5400000" algn="ctr" rotWithShape="0">
                    <a:srgbClr val="6E747A">
                      <a:alpha val="43000"/>
                    </a:srgbClr>
                  </a:outerShdw>
                </a:effectLst>
                <a:latin typeface="Helvetica" pitchFamily="2" charset="0"/>
              </a:rPr>
              <a:t>2. Le scelte di target</a:t>
            </a:r>
            <a:endParaRPr lang="it-IT" sz="1800" b="1" dirty="0">
              <a:solidFill>
                <a:schemeClr val="accent1">
                  <a:lumMod val="50000"/>
                </a:schemeClr>
              </a:solidFill>
              <a:latin typeface="Helvetica" pitchFamily="2" charset="0"/>
            </a:endParaRPr>
          </a:p>
          <a:p>
            <a:pPr marL="0" indent="0">
              <a:buNone/>
            </a:pPr>
            <a:endParaRPr lang="it-IT" sz="1800" b="1" u="sng"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3. La valutazione di impatto</a:t>
            </a:r>
          </a:p>
        </p:txBody>
      </p:sp>
    </p:spTree>
    <p:extLst>
      <p:ext uri="{BB962C8B-B14F-4D97-AF65-F5344CB8AC3E}">
        <p14:creationId xmlns:p14="http://schemas.microsoft.com/office/powerpoint/2010/main" val="246474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18AD-B0CB-F61B-BBAA-E0D6AE24B0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9311EF-A229-C02E-2A79-7A0C3431F6AA}"/>
              </a:ext>
            </a:extLst>
          </p:cNvPr>
          <p:cNvSpPr>
            <a:spLocks noChangeArrowheads="1"/>
          </p:cNvSpPr>
          <p:nvPr/>
        </p:nvSpPr>
        <p:spPr bwMode="auto">
          <a:xfrm>
            <a:off x="1019504" y="1305531"/>
            <a:ext cx="96839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altLang="it-I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scelte di target</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CasellaDiTesto 2">
            <a:extLst>
              <a:ext uri="{FF2B5EF4-FFF2-40B4-BE49-F238E27FC236}">
                <a16:creationId xmlns:a16="http://schemas.microsoft.com/office/drawing/2014/main" id="{197EC832-4770-55DF-A4D4-B94B2C90E852}"/>
              </a:ext>
            </a:extLst>
          </p:cNvPr>
          <p:cNvSpPr txBox="1"/>
          <p:nvPr/>
        </p:nvSpPr>
        <p:spPr>
          <a:xfrm>
            <a:off x="1019503" y="2122714"/>
            <a:ext cx="9962345" cy="352404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 destinatari del POR (213 mila circa) sono distribuiti in modo piuttosto omogeneo tra i primi tre Assi. </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Complessivamente emerge una prevalenza femminile (53,5%) particolarmente spiccata nell’Asse III (60%) e nell’Asse I (58,5%). I maschi prevalgono nell’Asse II (58,6%) e nell’Asse IV (56,2%).</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 classe d’età più rappresentata è quella 16-25 anni che raccoglie il 32,6% dei destinatari con una prevalenza femminile, segue la classe d’età 46-60 anni, con il 24,8% ed una prevalenza maschile.</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Le altre classi d’età (26-29 anni: 30-34 anni; 35-45 anni) raccolgono tra l’11% e il 12,5% e mostrano tutte una lieve prevalenza femminile.</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L’Asse II è quello che include i destinatari delle classi di età più alte, lo stesso accade per l’Asse IV, sia pure in misura più lieve. </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Al contrario nell’Asse III prevalgono i destinatari più giovani, mentre nelle classi d’età centrali sono prevalenti i destinatari dell’Asse I (in particolare nelle classi d’età 26-29 anni e 30-34 anni).</a:t>
            </a:r>
          </a:p>
        </p:txBody>
      </p:sp>
    </p:spTree>
    <p:extLst>
      <p:ext uri="{BB962C8B-B14F-4D97-AF65-F5344CB8AC3E}">
        <p14:creationId xmlns:p14="http://schemas.microsoft.com/office/powerpoint/2010/main" val="296572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78987-5132-B345-1562-96DBE3F5243D}"/>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C14FD27E-E957-D4CA-9D8B-48E58D285BEA}"/>
              </a:ext>
            </a:extLst>
          </p:cNvPr>
          <p:cNvSpPr txBox="1"/>
          <p:nvPr/>
        </p:nvSpPr>
        <p:spPr>
          <a:xfrm>
            <a:off x="795848" y="929786"/>
            <a:ext cx="10840774" cy="615553"/>
          </a:xfrm>
          <a:prstGeom prst="rect">
            <a:avLst/>
          </a:prstGeom>
          <a:noFill/>
        </p:spPr>
        <p:txBody>
          <a:bodyPr wrap="square" rtlCol="0">
            <a:spAutoFit/>
          </a:bodyPr>
          <a:lstStyle/>
          <a:p>
            <a:r>
              <a:rPr lang="it-IT" b="1" dirty="0"/>
              <a:t>Le scelte di target del POR FSE 2014-20: distribuzione dei destinatari per classe d’età e Asse</a:t>
            </a:r>
          </a:p>
          <a:p>
            <a:r>
              <a:rPr lang="it-IT" sz="1600" b="1" dirty="0"/>
              <a:t>(Totale destinatari = 184.206)</a:t>
            </a:r>
          </a:p>
        </p:txBody>
      </p:sp>
      <p:graphicFrame>
        <p:nvGraphicFramePr>
          <p:cNvPr id="4" name="Grafico 3">
            <a:extLst>
              <a:ext uri="{FF2B5EF4-FFF2-40B4-BE49-F238E27FC236}">
                <a16:creationId xmlns:a16="http://schemas.microsoft.com/office/drawing/2014/main" id="{2E289427-3674-79CF-C84A-E97F696EFD96}"/>
              </a:ext>
            </a:extLst>
          </p:cNvPr>
          <p:cNvGraphicFramePr>
            <a:graphicFrameLocks/>
          </p:cNvGraphicFramePr>
          <p:nvPr>
            <p:extLst>
              <p:ext uri="{D42A27DB-BD31-4B8C-83A1-F6EECF244321}">
                <p14:modId xmlns:p14="http://schemas.microsoft.com/office/powerpoint/2010/main" val="2767588385"/>
              </p:ext>
            </p:extLst>
          </p:nvPr>
        </p:nvGraphicFramePr>
        <p:xfrm>
          <a:off x="249390" y="1302668"/>
          <a:ext cx="10840774" cy="6238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652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B55EF44-937C-541E-1D07-9E4B8BD07CE8}"/>
              </a:ext>
            </a:extLst>
          </p:cNvPr>
          <p:cNvSpPr txBox="1"/>
          <p:nvPr/>
        </p:nvSpPr>
        <p:spPr>
          <a:xfrm>
            <a:off x="3337481" y="2804249"/>
            <a:ext cx="7860949" cy="369332"/>
          </a:xfrm>
          <a:prstGeom prst="rect">
            <a:avLst/>
          </a:prstGeom>
          <a:noFill/>
        </p:spPr>
        <p:txBody>
          <a:bodyPr wrap="square" rtlCol="0">
            <a:spAutoFit/>
          </a:bodyPr>
          <a:lstStyle/>
          <a:p>
            <a:r>
              <a:rPr lang="it-IT" b="1" dirty="0">
                <a:solidFill>
                  <a:schemeClr val="tx1">
                    <a:lumMod val="85000"/>
                    <a:lumOff val="15000"/>
                  </a:schemeClr>
                </a:solidFill>
                <a:latin typeface="Helvetica" pitchFamily="2" charset="0"/>
              </a:rPr>
              <a:t>Il percorso di valutazione del POR FSE 2014-20 della Regione Siciliana</a:t>
            </a:r>
          </a:p>
        </p:txBody>
      </p:sp>
      <p:sp>
        <p:nvSpPr>
          <p:cNvPr id="7" name="CasellaDiTesto 6">
            <a:extLst>
              <a:ext uri="{FF2B5EF4-FFF2-40B4-BE49-F238E27FC236}">
                <a16:creationId xmlns:a16="http://schemas.microsoft.com/office/drawing/2014/main" id="{812F9D77-62E0-5D6F-D7E4-A9CCE243623B}"/>
              </a:ext>
            </a:extLst>
          </p:cNvPr>
          <p:cNvSpPr txBox="1"/>
          <p:nvPr/>
        </p:nvSpPr>
        <p:spPr>
          <a:xfrm>
            <a:off x="3696909" y="4428162"/>
            <a:ext cx="6718332" cy="369332"/>
          </a:xfrm>
          <a:prstGeom prst="rect">
            <a:avLst/>
          </a:prstGeom>
          <a:noFill/>
        </p:spPr>
        <p:txBody>
          <a:bodyPr wrap="square" rtlCol="0">
            <a:spAutoFit/>
          </a:bodyPr>
          <a:lstStyle/>
          <a:p>
            <a:r>
              <a:rPr lang="it-IT" b="1" dirty="0">
                <a:solidFill>
                  <a:schemeClr val="tx1">
                    <a:lumMod val="85000"/>
                    <a:lumOff val="15000"/>
                  </a:schemeClr>
                </a:solidFill>
                <a:latin typeface="Helvetica" pitchFamily="2" charset="0"/>
              </a:rPr>
              <a:t>Massimo Bressan – IRIS srl</a:t>
            </a:r>
          </a:p>
        </p:txBody>
      </p:sp>
    </p:spTree>
    <p:extLst>
      <p:ext uri="{BB962C8B-B14F-4D97-AF65-F5344CB8AC3E}">
        <p14:creationId xmlns:p14="http://schemas.microsoft.com/office/powerpoint/2010/main" val="19934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B4E2-15EB-0BC8-8DDC-7FE2EB66AC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077B4D-0B9B-9B4F-0957-8F366DF08387}"/>
              </a:ext>
            </a:extLst>
          </p:cNvPr>
          <p:cNvSpPr>
            <a:spLocks noChangeArrowheads="1"/>
          </p:cNvSpPr>
          <p:nvPr/>
        </p:nvSpPr>
        <p:spPr bwMode="auto">
          <a:xfrm>
            <a:off x="1019503" y="1305531"/>
            <a:ext cx="96839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altLang="it-I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scelte di target</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CasellaDiTesto 2">
            <a:extLst>
              <a:ext uri="{FF2B5EF4-FFF2-40B4-BE49-F238E27FC236}">
                <a16:creationId xmlns:a16="http://schemas.microsoft.com/office/drawing/2014/main" id="{1BF18AAB-6D79-E972-54B7-7EACED8D2C2A}"/>
              </a:ext>
            </a:extLst>
          </p:cNvPr>
          <p:cNvSpPr txBox="1"/>
          <p:nvPr/>
        </p:nvSpPr>
        <p:spPr>
          <a:xfrm>
            <a:off x="1019503" y="2122714"/>
            <a:ext cx="9962345" cy="28931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 osserviamo la provincia di residenza dei destinatari (152 mila) emerge come le province di Catania (25,3%) e Palermo (23,3%) raccolgano circa la metà dei destinatari totali del programma.</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Seguono Messina ed Agrigento, con circa il 10% di destinatari ciascuna; Trapani, con l’8,7%, si colloca in posizione intermedia tra questa coppia e quella costituita da Siracusa e Caltanissetta che raccolgono ciascuna il 6% circa dei destinatari.</a:t>
            </a:r>
          </a:p>
          <a:p>
            <a:pPr marL="285750" indent="-285750">
              <a:spcAft>
                <a:spcPts val="6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Ragusa ed Enna si collocano in fondo con percentuali che variano tra il 4 e il 5% dei destinatari. Una piccola quota riguarda i residenti fuori regione.</a:t>
            </a:r>
            <a:r>
              <a:rPr lang="it-IT" dirty="0">
                <a:effectLst/>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73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21C6795-862B-AB30-4D08-9F8CA3ADA300}"/>
              </a:ext>
            </a:extLst>
          </p:cNvPr>
          <p:cNvSpPr>
            <a:spLocks noChangeArrowheads="1"/>
          </p:cNvSpPr>
          <p:nvPr/>
        </p:nvSpPr>
        <p:spPr bwMode="auto">
          <a:xfrm>
            <a:off x="838200" y="1152408"/>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0" i="0" u="none" strike="noStrike" cap="none" normalizeH="0" baseline="0" dirty="0">
                <a:ln>
                  <a:noFill/>
                </a:ln>
                <a:solidFill>
                  <a:schemeClr val="tx1"/>
                </a:solidFill>
                <a:effectLst/>
                <a:latin typeface="Arial" panose="020B0604020202020204" pitchFamily="34" charset="0"/>
              </a:rPr>
              <a:t>Distribuzione dei </a:t>
            </a:r>
            <a:r>
              <a:rPr lang="it-IT" altLang="it-IT" sz="2000" dirty="0"/>
              <a:t>destinatari per provincia di residenza</a:t>
            </a:r>
            <a:r>
              <a:rPr kumimoji="0" lang="it-IT" altLang="it-IT" sz="2000" b="0" i="0" u="none" strike="noStrike" cap="none" normalizeH="0" baseline="0" dirty="0">
                <a:ln>
                  <a:noFill/>
                </a:ln>
                <a:solidFill>
                  <a:schemeClr val="tx1"/>
                </a:solidFill>
                <a:effectLst/>
                <a:latin typeface="Arial" panose="020B0604020202020204" pitchFamily="34" charset="0"/>
              </a:rPr>
              <a:t> (Totale151.842)</a:t>
            </a:r>
          </a:p>
        </p:txBody>
      </p:sp>
      <p:sp>
        <p:nvSpPr>
          <p:cNvPr id="4" name="Segnaposto contenuto 3">
            <a:extLst>
              <a:ext uri="{FF2B5EF4-FFF2-40B4-BE49-F238E27FC236}">
                <a16:creationId xmlns:a16="http://schemas.microsoft.com/office/drawing/2014/main" id="{58D551B7-4875-FC11-2560-4ECE166D9222}"/>
              </a:ext>
            </a:extLst>
          </p:cNvPr>
          <p:cNvSpPr>
            <a:spLocks noGrp="1"/>
          </p:cNvSpPr>
          <p:nvPr>
            <p:ph idx="1"/>
          </p:nvPr>
        </p:nvSpPr>
        <p:spPr/>
        <p:txBody>
          <a:bodyPr/>
          <a:lstStyle/>
          <a:p>
            <a:pPr marL="0" indent="0">
              <a:buNone/>
            </a:pPr>
            <a:endParaRPr lang="it-IT" dirty="0"/>
          </a:p>
        </p:txBody>
      </p:sp>
      <mc:AlternateContent xmlns:mc="http://schemas.openxmlformats.org/markup-compatibility/2006" xmlns:cx1="http://schemas.microsoft.com/office/drawing/2015/9/8/chartex">
        <mc:Choice Requires="cx1">
          <p:graphicFrame>
            <p:nvGraphicFramePr>
              <p:cNvPr id="6" name="Grafico 5">
                <a:extLst>
                  <a:ext uri="{FF2B5EF4-FFF2-40B4-BE49-F238E27FC236}">
                    <a16:creationId xmlns:a16="http://schemas.microsoft.com/office/drawing/2014/main" id="{125E3D60-8508-6353-1592-62EBB30B0A3E}"/>
                  </a:ext>
                </a:extLst>
              </p:cNvPr>
              <p:cNvGraphicFramePr/>
              <p:nvPr/>
            </p:nvGraphicFramePr>
            <p:xfrm>
              <a:off x="838200" y="1763441"/>
              <a:ext cx="10515600" cy="441352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Grafico 5">
                <a:extLst>
                  <a:ext uri="{FF2B5EF4-FFF2-40B4-BE49-F238E27FC236}">
                    <a16:creationId xmlns:a16="http://schemas.microsoft.com/office/drawing/2014/main" id="{125E3D60-8508-6353-1592-62EBB30B0A3E}"/>
                  </a:ext>
                </a:extLst>
              </p:cNvPr>
              <p:cNvPicPr>
                <a:picLocks noGrp="1" noRot="1" noChangeAspect="1" noMove="1" noResize="1" noEditPoints="1" noAdjustHandles="1" noChangeArrowheads="1" noChangeShapeType="1"/>
              </p:cNvPicPr>
              <p:nvPr/>
            </p:nvPicPr>
            <p:blipFill>
              <a:blip r:embed="rId4"/>
              <a:stretch>
                <a:fillRect/>
              </a:stretch>
            </p:blipFill>
            <p:spPr>
              <a:xfrm>
                <a:off x="838200" y="1763441"/>
                <a:ext cx="10515600" cy="4413522"/>
              </a:xfrm>
              <a:prstGeom prst="rect">
                <a:avLst/>
              </a:prstGeom>
            </p:spPr>
          </p:pic>
        </mc:Fallback>
      </mc:AlternateContent>
      <p:sp>
        <p:nvSpPr>
          <p:cNvPr id="7" name="CasellaDiTesto 6">
            <a:extLst>
              <a:ext uri="{FF2B5EF4-FFF2-40B4-BE49-F238E27FC236}">
                <a16:creationId xmlns:a16="http://schemas.microsoft.com/office/drawing/2014/main" id="{6CF5F73B-6D19-141D-14BB-6EFF2D795EAE}"/>
              </a:ext>
            </a:extLst>
          </p:cNvPr>
          <p:cNvSpPr txBox="1"/>
          <p:nvPr/>
        </p:nvSpPr>
        <p:spPr>
          <a:xfrm>
            <a:off x="5402317" y="1366345"/>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15963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9F775-979D-DA09-3B07-5C969AC2B6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DBF673-2324-6F26-2ABE-837CE2333359}"/>
              </a:ext>
            </a:extLst>
          </p:cNvPr>
          <p:cNvSpPr>
            <a:spLocks noChangeArrowheads="1"/>
          </p:cNvSpPr>
          <p:nvPr/>
        </p:nvSpPr>
        <p:spPr bwMode="auto">
          <a:xfrm>
            <a:off x="1019504" y="1305531"/>
            <a:ext cx="96839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altLang="it-I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scelte di target</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CasellaDiTesto 2">
            <a:extLst>
              <a:ext uri="{FF2B5EF4-FFF2-40B4-BE49-F238E27FC236}">
                <a16:creationId xmlns:a16="http://schemas.microsoft.com/office/drawing/2014/main" id="{94ABCFF8-FF33-88FC-E51A-A3578E055994}"/>
              </a:ext>
            </a:extLst>
          </p:cNvPr>
          <p:cNvSpPr txBox="1"/>
          <p:nvPr/>
        </p:nvSpPr>
        <p:spPr>
          <a:xfrm>
            <a:off x="1019503" y="2122714"/>
            <a:ext cx="9493331"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quanto riguarda la condizione occupazionale, oltre la metà dei destinatari risulta disoccupato alla ricerca di nuova occupazione, mentre il 18% circa in cerca di prima occupazione. </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Il 18% circa risulta studente mentre l’8,5% inattivo. </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Solo il 5% risulta occupato, includendo sia i lavoratori autonomi che i lavoratori in CIG.</a:t>
            </a:r>
          </a:p>
        </p:txBody>
      </p:sp>
    </p:spTree>
    <p:extLst>
      <p:ext uri="{BB962C8B-B14F-4D97-AF65-F5344CB8AC3E}">
        <p14:creationId xmlns:p14="http://schemas.microsoft.com/office/powerpoint/2010/main" val="119653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D023B-307C-25BB-BE68-580A8D8564BD}"/>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12EAE211-E9F6-CDE9-517D-2AD493BB307D}"/>
              </a:ext>
            </a:extLst>
          </p:cNvPr>
          <p:cNvSpPr>
            <a:spLocks noChangeArrowheads="1"/>
          </p:cNvSpPr>
          <p:nvPr/>
        </p:nvSpPr>
        <p:spPr bwMode="auto">
          <a:xfrm>
            <a:off x="1363708" y="977500"/>
            <a:ext cx="9753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0" i="0" u="none" strike="noStrike" cap="none" normalizeH="0" baseline="0" dirty="0">
                <a:ln>
                  <a:noFill/>
                </a:ln>
                <a:solidFill>
                  <a:schemeClr val="tx1"/>
                </a:solidFill>
                <a:effectLst/>
                <a:latin typeface="Arial" panose="020B0604020202020204" pitchFamily="34" charset="0"/>
              </a:rPr>
              <a:t>Le scelte di target: Distribuzione dei destinatari per condizione occupazionale </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0" i="0" u="none" strike="noStrike" cap="none" normalizeH="0" baseline="0" dirty="0">
                <a:ln>
                  <a:noFill/>
                </a:ln>
                <a:solidFill>
                  <a:schemeClr val="tx1"/>
                </a:solidFill>
                <a:effectLst/>
                <a:latin typeface="Arial" panose="020B0604020202020204" pitchFamily="34" charset="0"/>
              </a:rPr>
              <a:t>(Totale 184.805)</a:t>
            </a:r>
          </a:p>
        </p:txBody>
      </p:sp>
      <p:sp>
        <p:nvSpPr>
          <p:cNvPr id="7" name="CasellaDiTesto 6">
            <a:extLst>
              <a:ext uri="{FF2B5EF4-FFF2-40B4-BE49-F238E27FC236}">
                <a16:creationId xmlns:a16="http://schemas.microsoft.com/office/drawing/2014/main" id="{C8FFE596-FC06-6FC7-674F-C1965BFF66B6}"/>
              </a:ext>
            </a:extLst>
          </p:cNvPr>
          <p:cNvSpPr txBox="1"/>
          <p:nvPr/>
        </p:nvSpPr>
        <p:spPr>
          <a:xfrm>
            <a:off x="5402317" y="1366345"/>
            <a:ext cx="184731" cy="369332"/>
          </a:xfrm>
          <a:prstGeom prst="rect">
            <a:avLst/>
          </a:prstGeom>
          <a:noFill/>
        </p:spPr>
        <p:txBody>
          <a:bodyPr wrap="none" rtlCol="0">
            <a:spAutoFit/>
          </a:bodyPr>
          <a:lstStyle/>
          <a:p>
            <a:endParaRPr lang="it-IT" dirty="0"/>
          </a:p>
        </p:txBody>
      </p:sp>
      <p:graphicFrame>
        <p:nvGraphicFramePr>
          <p:cNvPr id="3" name="Grafico 2">
            <a:extLst>
              <a:ext uri="{FF2B5EF4-FFF2-40B4-BE49-F238E27FC236}">
                <a16:creationId xmlns:a16="http://schemas.microsoft.com/office/drawing/2014/main" id="{426C7A7D-CDAB-09C5-CF91-CBC4C70AF1F3}"/>
              </a:ext>
            </a:extLst>
          </p:cNvPr>
          <p:cNvGraphicFramePr>
            <a:graphicFrameLocks/>
          </p:cNvGraphicFramePr>
          <p:nvPr/>
        </p:nvGraphicFramePr>
        <p:xfrm>
          <a:off x="912400" y="1703353"/>
          <a:ext cx="10112951" cy="4634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03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22E6-F6AB-123F-A288-6CEAC4C8F4A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9822B8-E4B3-DE1C-2018-0D75E3CC0C4D}"/>
              </a:ext>
            </a:extLst>
          </p:cNvPr>
          <p:cNvSpPr>
            <a:spLocks noGrp="1"/>
          </p:cNvSpPr>
          <p:nvPr>
            <p:ph idx="1"/>
          </p:nvPr>
        </p:nvSpPr>
        <p:spPr>
          <a:xfrm>
            <a:off x="838200" y="1177159"/>
            <a:ext cx="10515600" cy="5142304"/>
          </a:xfrm>
        </p:spPr>
        <p:txBody>
          <a:bodyPr>
            <a:normAutofit/>
          </a:bodyPr>
          <a:lstStyle/>
          <a:p>
            <a:pPr marL="0" indent="0">
              <a:buNone/>
            </a:pPr>
            <a:r>
              <a:rPr lang="it-IT" sz="1800" b="1" dirty="0">
                <a:solidFill>
                  <a:schemeClr val="tx1">
                    <a:lumMod val="85000"/>
                    <a:lumOff val="15000"/>
                  </a:schemeClr>
                </a:solidFill>
                <a:latin typeface="Helvetica" pitchFamily="2" charset="0"/>
              </a:rPr>
              <a:t>Il percorso di valutazione del POR FSE 2014-20 della Regione Siciliana</a:t>
            </a:r>
          </a:p>
          <a:p>
            <a:pPr marL="0" indent="0">
              <a:buNone/>
            </a:pPr>
            <a:endParaRPr lang="it-IT" sz="1800" b="1" dirty="0">
              <a:solidFill>
                <a:schemeClr val="tx1">
                  <a:lumMod val="85000"/>
                  <a:lumOff val="15000"/>
                </a:schemeClr>
              </a:solidFill>
              <a:latin typeface="Helvetica" pitchFamily="2" charset="0"/>
            </a:endParaRP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1. Le scelte di target</a:t>
            </a: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2. La distribuzione degli impegni per Asse e Obiettivo specifico</a:t>
            </a: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ln w="0"/>
                <a:solidFill>
                  <a:schemeClr val="accent1"/>
                </a:solidFill>
                <a:effectLst>
                  <a:outerShdw blurRad="38100" dist="25400" dir="5400000" algn="ctr" rotWithShape="0">
                    <a:srgbClr val="6E747A">
                      <a:alpha val="43000"/>
                    </a:srgbClr>
                  </a:outerShdw>
                </a:effectLst>
                <a:latin typeface="Helvetica" pitchFamily="2" charset="0"/>
              </a:rPr>
              <a:t>3. La valutazione di impatto</a:t>
            </a:r>
          </a:p>
        </p:txBody>
      </p:sp>
    </p:spTree>
    <p:extLst>
      <p:ext uri="{BB962C8B-B14F-4D97-AF65-F5344CB8AC3E}">
        <p14:creationId xmlns:p14="http://schemas.microsoft.com/office/powerpoint/2010/main" val="305740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4B420-60BB-4531-C4B6-72E72FD4BEA7}"/>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7A7B8866-5FCE-7B1C-9E16-5AAA0BFD393F}"/>
              </a:ext>
            </a:extLst>
          </p:cNvPr>
          <p:cNvSpPr>
            <a:spLocks noChangeArrowheads="1"/>
          </p:cNvSpPr>
          <p:nvPr/>
        </p:nvSpPr>
        <p:spPr bwMode="auto">
          <a:xfrm>
            <a:off x="950026" y="136333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
        <p:nvSpPr>
          <p:cNvPr id="3" name="Segnaposto contenuto 2">
            <a:extLst>
              <a:ext uri="{FF2B5EF4-FFF2-40B4-BE49-F238E27FC236}">
                <a16:creationId xmlns:a16="http://schemas.microsoft.com/office/drawing/2014/main" id="{7BFECB08-746D-181D-BA1D-A64C0D826160}"/>
              </a:ext>
            </a:extLst>
          </p:cNvPr>
          <p:cNvSpPr>
            <a:spLocks noGrp="1"/>
          </p:cNvSpPr>
          <p:nvPr>
            <p:ph idx="1"/>
          </p:nvPr>
        </p:nvSpPr>
        <p:spPr>
          <a:xfrm>
            <a:off x="838200" y="2114209"/>
            <a:ext cx="10515600" cy="3494520"/>
          </a:xfrm>
        </p:spPr>
        <p:txBody>
          <a:bodyPr>
            <a:noAutofit/>
          </a:bodyPr>
          <a:lstStyle/>
          <a:p>
            <a:pPr marL="0" indent="0">
              <a:lnSpc>
                <a:spcPct val="107000"/>
              </a:lnSpc>
              <a:spcAft>
                <a:spcPts val="800"/>
              </a:spcAft>
              <a:buNone/>
            </a:pPr>
            <a:r>
              <a:rPr lang="it-IT" sz="1600" dirty="0">
                <a:effectLst/>
                <a:latin typeface="Calibri" panose="020F0502020204030204" pitchFamily="34" charset="0"/>
                <a:ea typeface="Calibri" panose="020F0502020204030204" pitchFamily="34" charset="0"/>
                <a:cs typeface="Times New Roman" panose="02020603050405020304" pitchFamily="18" charset="0"/>
              </a:rPr>
              <a:t>La somministrazione delle interviste sta avvenendo con sistema misto CAWI+CATI. </a:t>
            </a:r>
            <a:r>
              <a:rPr lang="it-IT" sz="1600" kern="100" dirty="0">
                <a:latin typeface="Calibri" panose="020F0502020204030204" pitchFamily="34" charset="0"/>
                <a:ea typeface="Calibri" panose="020F0502020204030204" pitchFamily="34" charset="0"/>
                <a:cs typeface="Times New Roman" panose="02020603050405020304" pitchFamily="18" charset="0"/>
              </a:rPr>
              <a:t>L’</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integrazione dei due sistemi permette di sommare i vantaggi di ognuna delle due tecniche, minimizzandone gli svantaggi.</a:t>
            </a:r>
          </a:p>
          <a:p>
            <a:pPr>
              <a:lnSpc>
                <a:spcPct val="107000"/>
              </a:lnSpc>
              <a:spcAft>
                <a:spcPts val="800"/>
              </a:spcAft>
            </a:pP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La tecnica CAWI (</a:t>
            </a:r>
            <a:r>
              <a:rPr lang="it-IT" sz="1600" kern="100" dirty="0">
                <a:latin typeface="Calibri" panose="020F0502020204030204" pitchFamily="34" charset="0"/>
                <a:ea typeface="Calibri" panose="020F0502020204030204" pitchFamily="34" charset="0"/>
                <a:cs typeface="Times New Roman" panose="02020603050405020304" pitchFamily="18" charset="0"/>
              </a:rPr>
              <a:t>contatto via email e la compilazione del questionario tramite un modulo web</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  ha permesso di inviare il questionario all’intera popolazione dei destinatari </a:t>
            </a:r>
            <a:r>
              <a:rPr lang="it-IT" sz="1600" kern="100" dirty="0">
                <a:latin typeface="Calibri" panose="020F0502020204030204" pitchFamily="34" charset="0"/>
                <a:ea typeface="Calibri" panose="020F0502020204030204" pitchFamily="34" charset="0"/>
                <a:cs typeface="Times New Roman" panose="02020603050405020304" pitchFamily="18" charset="0"/>
              </a:rPr>
              <a:t>per i quali erano presenti in archivio i</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 dati di contatto. Una volta raccolte le informazioni con questa tecnica</a:t>
            </a:r>
            <a:r>
              <a:rPr lang="it-IT" sz="1600" kern="100" dirty="0">
                <a:latin typeface="Calibri" panose="020F0502020204030204" pitchFamily="34" charset="0"/>
                <a:ea typeface="Calibri" panose="020F0502020204030204" pitchFamily="34" charset="0"/>
                <a:cs typeface="Times New Roman" panose="02020603050405020304" pitchFamily="18" charset="0"/>
              </a:rPr>
              <a:t> </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viene svolto un secondo passaggio di interviste, con tecnica CATI, cioè tramite </a:t>
            </a:r>
            <a:r>
              <a:rPr lang="it-IT" sz="1600" kern="100" dirty="0">
                <a:latin typeface="Calibri" panose="020F0502020204030204" pitchFamily="34" charset="0"/>
                <a:ea typeface="Calibri" panose="020F0502020204030204" pitchFamily="34" charset="0"/>
                <a:cs typeface="Times New Roman" panose="02020603050405020304" pitchFamily="18" charset="0"/>
              </a:rPr>
              <a:t>t</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elefonata da parte di un rilevatore, ai destinatari che non hanno ancora risposto.</a:t>
            </a:r>
          </a:p>
          <a:p>
            <a:pPr>
              <a:lnSpc>
                <a:spcPct val="107000"/>
              </a:lnSpc>
              <a:spcAft>
                <a:spcPts val="800"/>
              </a:spcAft>
            </a:pPr>
            <a:r>
              <a:rPr lang="it-IT" sz="1600" kern="0" dirty="0">
                <a:solidFill>
                  <a:srgbClr val="000000"/>
                </a:solidFill>
                <a:latin typeface="Calibri" panose="020F0502020204030204" pitchFamily="34" charset="0"/>
                <a:ea typeface="Times New Roman" panose="02020603050405020304" pitchFamily="18" charset="0"/>
              </a:rPr>
              <a:t>D</a:t>
            </a:r>
            <a:r>
              <a:rPr lang="it-IT" sz="1600" kern="0" dirty="0">
                <a:solidFill>
                  <a:srgbClr val="000000"/>
                </a:solidFill>
                <a:effectLst/>
                <a:latin typeface="Calibri" panose="020F0502020204030204" pitchFamily="34" charset="0"/>
                <a:ea typeface="Times New Roman" panose="02020603050405020304" pitchFamily="18" charset="0"/>
              </a:rPr>
              <a:t>egli oltre 134mila destinatari potenziali solo 34.598 avevano presente in archivio le informazioni di contatto. </a:t>
            </a:r>
            <a:r>
              <a:rPr lang="it-IT" sz="1600" kern="0" dirty="0">
                <a:solidFill>
                  <a:srgbClr val="000000"/>
                </a:solidFill>
                <a:latin typeface="Calibri" panose="020F0502020204030204" pitchFamily="34" charset="0"/>
                <a:ea typeface="Times New Roman" panose="02020603050405020304" pitchFamily="18" charset="0"/>
              </a:rPr>
              <a:t>L’</a:t>
            </a:r>
            <a:r>
              <a:rPr lang="it-IT" sz="1600" kern="0" dirty="0">
                <a:solidFill>
                  <a:srgbClr val="000000"/>
                </a:solidFill>
                <a:effectLst/>
                <a:latin typeface="Calibri" panose="020F0502020204030204" pitchFamily="34" charset="0"/>
                <a:ea typeface="Times New Roman" panose="02020603050405020304" pitchFamily="18" charset="0"/>
              </a:rPr>
              <a:t>invio delle email ai destinatari non è riuscito per circa la metà dei dati di contatto, a causa di problemi di varia natura (compilazione non corretta dell’indirizzo email all’interno del database, casella di posta del ricevente non funzionante). </a:t>
            </a:r>
          </a:p>
          <a:p>
            <a:pPr>
              <a:lnSpc>
                <a:spcPct val="107000"/>
              </a:lnSpc>
              <a:spcAft>
                <a:spcPts val="800"/>
              </a:spcAft>
            </a:pPr>
            <a:r>
              <a:rPr lang="it-IT" sz="1600" kern="0" dirty="0">
                <a:solidFill>
                  <a:srgbClr val="000000"/>
                </a:solidFill>
                <a:effectLst/>
                <a:latin typeface="Calibri" panose="020F0502020204030204" pitchFamily="34" charset="0"/>
                <a:ea typeface="Times New Roman" panose="02020603050405020304" pitchFamily="18" charset="0"/>
              </a:rPr>
              <a:t>Al momento sono state inviate correttamente 16.366 email. La rilevazione è iniziata la prima settimana di dicembre.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98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17031-0786-DE37-E49C-AF43B7DA172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F811EF-42AE-8403-1151-1ABD5D2B91F6}"/>
              </a:ext>
            </a:extLst>
          </p:cNvPr>
          <p:cNvSpPr>
            <a:spLocks noGrp="1"/>
          </p:cNvSpPr>
          <p:nvPr>
            <p:ph idx="1"/>
          </p:nvPr>
        </p:nvSpPr>
        <p:spPr>
          <a:xfrm>
            <a:off x="838200" y="1686559"/>
            <a:ext cx="10515600" cy="4417357"/>
          </a:xfrm>
        </p:spPr>
        <p:txBody>
          <a:bodyPr>
            <a:noAutofit/>
          </a:bodyPr>
          <a:lstStyle/>
          <a:p>
            <a:pPr marL="0" indent="0">
              <a:lnSpc>
                <a:spcPct val="120000"/>
              </a:lnSpc>
              <a:spcBef>
                <a:spcPts val="0"/>
              </a:spcBef>
              <a:buNone/>
            </a:pPr>
            <a:r>
              <a:rPr lang="it-IT" sz="1600" kern="0" dirty="0">
                <a:solidFill>
                  <a:srgbClr val="000000"/>
                </a:solidFill>
                <a:ea typeface="Times New Roman" panose="02020603050405020304" pitchFamily="18" charset="0"/>
                <a:cs typeface="Arial" panose="020B0604020202020204" pitchFamily="34" charset="0"/>
              </a:rPr>
              <a:t>I questionari rivolti ai partecipanti prevedono sette percorsi di intervista differenti a seconda del tipo di intervento formativo. I temi trattati nell’intervista sono i seguenti:</a:t>
            </a:r>
          </a:p>
          <a:p>
            <a:pPr marL="0" indent="0">
              <a:lnSpc>
                <a:spcPct val="120000"/>
              </a:lnSpc>
              <a:spcBef>
                <a:spcPts val="0"/>
              </a:spcBef>
              <a:buNone/>
            </a:pPr>
            <a:endParaRPr lang="it-IT" sz="1600" kern="0" dirty="0">
              <a:solidFill>
                <a:srgbClr val="000000"/>
              </a:solidFill>
              <a:ea typeface="Times New Roman" panose="02020603050405020304" pitchFamily="18" charset="0"/>
              <a:cs typeface="Arial" panose="020B0604020202020204" pitchFamily="34" charset="0"/>
            </a:endParaRPr>
          </a:p>
          <a:p>
            <a:pPr>
              <a:lnSpc>
                <a:spcPct val="120000"/>
              </a:lnSpc>
              <a:spcBef>
                <a:spcPts val="0"/>
              </a:spcBef>
              <a:buFont typeface="Wingdings" pitchFamily="2" charset="2"/>
              <a:buChar char="Ø"/>
            </a:pPr>
            <a:r>
              <a:rPr lang="it-IT" sz="1600" b="1" kern="0" dirty="0">
                <a:solidFill>
                  <a:srgbClr val="000000"/>
                </a:solidFill>
                <a:ea typeface="Times New Roman" panose="02020603050405020304" pitchFamily="18" charset="0"/>
                <a:cs typeface="Arial" panose="020B0604020202020204" pitchFamily="34" charset="0"/>
              </a:rPr>
              <a:t>LA RICERCA DEL LAVORO</a:t>
            </a:r>
          </a:p>
          <a:p>
            <a:pPr marL="0" indent="0">
              <a:lnSpc>
                <a:spcPct val="120000"/>
              </a:lnSpc>
              <a:spcBef>
                <a:spcPts val="0"/>
              </a:spcBef>
              <a:buNone/>
            </a:pPr>
            <a:r>
              <a:rPr lang="it-IT" sz="1600" kern="0" dirty="0">
                <a:solidFill>
                  <a:srgbClr val="000000"/>
                </a:solidFill>
                <a:ea typeface="Times New Roman" panose="02020603050405020304" pitchFamily="18" charset="0"/>
                <a:cs typeface="Arial" panose="020B0604020202020204" pitchFamily="34" charset="0"/>
              </a:rPr>
              <a:t>In questa sezione si chiede conferma della condizione occupazionale dei destinatari prima dell’intervento formativo, e del tempo di ricerca dell’occupazione</a:t>
            </a:r>
          </a:p>
          <a:p>
            <a:pPr>
              <a:lnSpc>
                <a:spcPct val="120000"/>
              </a:lnSpc>
              <a:spcBef>
                <a:spcPts val="0"/>
              </a:spcBef>
              <a:buFont typeface="Wingdings" pitchFamily="2" charset="2"/>
              <a:buChar char="Ø"/>
            </a:pPr>
            <a:r>
              <a:rPr lang="it-IT" sz="1600" b="1" kern="0" dirty="0">
                <a:solidFill>
                  <a:srgbClr val="000000"/>
                </a:solidFill>
                <a:ea typeface="Times New Roman" panose="02020603050405020304" pitchFamily="18" charset="0"/>
                <a:cs typeface="Arial" panose="020B0604020202020204" pitchFamily="34" charset="0"/>
              </a:rPr>
              <a:t>LA CONDIZIONE OCCUPAZIONALE A SEI MESI</a:t>
            </a:r>
          </a:p>
          <a:p>
            <a:pPr marL="0" indent="0">
              <a:lnSpc>
                <a:spcPct val="120000"/>
              </a:lnSpc>
              <a:spcBef>
                <a:spcPts val="0"/>
              </a:spcBef>
              <a:buNone/>
            </a:pPr>
            <a:r>
              <a:rPr lang="it-IT" sz="1600" kern="0" dirty="0">
                <a:solidFill>
                  <a:srgbClr val="000000"/>
                </a:solidFill>
                <a:ea typeface="Times New Roman" panose="02020603050405020304" pitchFamily="18" charset="0"/>
                <a:cs typeface="Arial" panose="020B0604020202020204" pitchFamily="34" charset="0"/>
              </a:rPr>
              <a:t>Viene analizzata con riferimento alle principali caratteristiche socio-anagrafiche dei destinatari (genere, età, titolo di studio) e distinguendo per tipologia di intervento. Elementi di approfondimento: la qualità dell’occupazione (tipo e durata del contratto, mansioni, livello di reddito); i canali attraverso cui l’occupazione viene trovata (con l’obiettivo di determinare il contributo specifico apportato dalle diverse modalità adottate dai destinatari: relazioni informali iniziativa e canali di sistema</a:t>
            </a:r>
          </a:p>
          <a:p>
            <a:pPr>
              <a:lnSpc>
                <a:spcPct val="120000"/>
              </a:lnSpc>
              <a:spcBef>
                <a:spcPts val="0"/>
              </a:spcBef>
              <a:buFont typeface="Wingdings" pitchFamily="2" charset="2"/>
              <a:buChar char="Ø"/>
            </a:pPr>
            <a:r>
              <a:rPr lang="it-IT" sz="1600" b="1" kern="0" dirty="0">
                <a:solidFill>
                  <a:srgbClr val="000000"/>
                </a:solidFill>
                <a:ea typeface="Times New Roman" panose="02020603050405020304" pitchFamily="18" charset="0"/>
                <a:cs typeface="Arial" panose="020B0604020202020204" pitchFamily="34" charset="0"/>
              </a:rPr>
              <a:t>L’ACCESSO ALLA FORMAZIONE</a:t>
            </a:r>
          </a:p>
          <a:p>
            <a:pPr marL="0" indent="0">
              <a:lnSpc>
                <a:spcPct val="120000"/>
              </a:lnSpc>
              <a:spcBef>
                <a:spcPts val="0"/>
              </a:spcBef>
              <a:buNone/>
            </a:pPr>
            <a:r>
              <a:rPr lang="it-IT" sz="1600" kern="0" dirty="0">
                <a:solidFill>
                  <a:srgbClr val="000000"/>
                </a:solidFill>
                <a:ea typeface="Times New Roman" panose="02020603050405020304" pitchFamily="18" charset="0"/>
                <a:cs typeface="Arial" panose="020B0604020202020204" pitchFamily="34" charset="0"/>
              </a:rPr>
              <a:t>In questa sezione vengono analizzati i percorsi di accesso alle opportunità formative e le eventuali difficoltà incontrate</a:t>
            </a:r>
          </a:p>
        </p:txBody>
      </p:sp>
      <p:sp>
        <p:nvSpPr>
          <p:cNvPr id="2" name="Rectangle 1">
            <a:extLst>
              <a:ext uri="{FF2B5EF4-FFF2-40B4-BE49-F238E27FC236}">
                <a16:creationId xmlns:a16="http://schemas.microsoft.com/office/drawing/2014/main" id="{2CE1474D-ACB0-9D63-6385-CD2F6CB8EF7D}"/>
              </a:ext>
            </a:extLst>
          </p:cNvPr>
          <p:cNvSpPr>
            <a:spLocks noChangeArrowheads="1"/>
          </p:cNvSpPr>
          <p:nvPr/>
        </p:nvSpPr>
        <p:spPr bwMode="auto">
          <a:xfrm>
            <a:off x="868746" y="113981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2562483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D3699-F907-35A7-C646-DC7BD86E24E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A2440DD-F5F5-D87D-C91B-FD5FA8AA7E30}"/>
              </a:ext>
            </a:extLst>
          </p:cNvPr>
          <p:cNvSpPr>
            <a:spLocks noGrp="1"/>
          </p:cNvSpPr>
          <p:nvPr>
            <p:ph idx="1"/>
          </p:nvPr>
        </p:nvSpPr>
        <p:spPr>
          <a:xfrm>
            <a:off x="838200" y="1686559"/>
            <a:ext cx="10515600" cy="4417357"/>
          </a:xfrm>
        </p:spPr>
        <p:txBody>
          <a:bodyPr>
            <a:noAutofit/>
          </a:bodyPr>
          <a:lstStyle/>
          <a:p>
            <a:pPr marL="0" indent="0">
              <a:lnSpc>
                <a:spcPct val="120000"/>
              </a:lnSpc>
              <a:spcBef>
                <a:spcPts val="0"/>
              </a:spcBef>
              <a:buNone/>
            </a:pPr>
            <a:r>
              <a:rPr lang="it-IT" sz="1800" kern="0" dirty="0">
                <a:solidFill>
                  <a:srgbClr val="000000"/>
                </a:solidFill>
                <a:ea typeface="Times New Roman" panose="02020603050405020304" pitchFamily="18" charset="0"/>
                <a:cs typeface="Arial" panose="020B0604020202020204" pitchFamily="34" charset="0"/>
              </a:rPr>
              <a:t>I questionari rivolti ai partecipanti prevedono sette percorsi di intervista differenti a seconda del tipo di intervento formativo. I temi trattati nell’intervista sono i seguenti:</a:t>
            </a:r>
          </a:p>
          <a:p>
            <a:pPr marL="0" indent="0">
              <a:lnSpc>
                <a:spcPct val="120000"/>
              </a:lnSpc>
              <a:spcBef>
                <a:spcPts val="0"/>
              </a:spcBef>
              <a:buNone/>
            </a:pPr>
            <a:endParaRPr lang="it-IT" sz="1800" kern="0" dirty="0">
              <a:solidFill>
                <a:srgbClr val="000000"/>
              </a:solidFill>
              <a:ea typeface="Times New Roman" panose="02020603050405020304" pitchFamily="18" charset="0"/>
              <a:cs typeface="Arial" panose="020B0604020202020204" pitchFamily="34" charset="0"/>
            </a:endParaRPr>
          </a:p>
          <a:p>
            <a:pPr>
              <a:lnSpc>
                <a:spcPct val="120000"/>
              </a:lnSpc>
              <a:spcBef>
                <a:spcPts val="0"/>
              </a:spcBef>
              <a:buFont typeface="Wingdings" pitchFamily="2" charset="2"/>
              <a:buChar char="Ø"/>
            </a:pPr>
            <a:r>
              <a:rPr lang="it-IT" sz="1800" b="1" kern="0" dirty="0">
                <a:solidFill>
                  <a:srgbClr val="000000"/>
                </a:solidFill>
                <a:ea typeface="Times New Roman" panose="02020603050405020304" pitchFamily="18" charset="0"/>
                <a:cs typeface="Arial" panose="020B0604020202020204" pitchFamily="34" charset="0"/>
              </a:rPr>
              <a:t>IL GIUDIZIO DEGLI OCCUPATI A 6 MESI SULL’ATTIVITÀ FORMATIVA</a:t>
            </a:r>
          </a:p>
          <a:p>
            <a:pPr marL="0" indent="0">
              <a:lnSpc>
                <a:spcPct val="120000"/>
              </a:lnSpc>
              <a:spcBef>
                <a:spcPts val="0"/>
              </a:spcBef>
              <a:buNone/>
            </a:pPr>
            <a:r>
              <a:rPr lang="it-IT" sz="1800" kern="0" dirty="0">
                <a:solidFill>
                  <a:srgbClr val="000000"/>
                </a:solidFill>
                <a:ea typeface="Times New Roman" panose="02020603050405020304" pitchFamily="18" charset="0"/>
                <a:cs typeface="Arial" panose="020B0604020202020204" pitchFamily="34" charset="0"/>
              </a:rPr>
              <a:t>Viene analizzata la coerenza tra lavoro svolto e attività formativa e l’utilità delle competenze, anche di tipo trasversale, acquisite nell’occupazione </a:t>
            </a:r>
          </a:p>
          <a:p>
            <a:pPr>
              <a:lnSpc>
                <a:spcPct val="120000"/>
              </a:lnSpc>
              <a:spcBef>
                <a:spcPts val="0"/>
              </a:spcBef>
              <a:buFont typeface="Wingdings" pitchFamily="2" charset="2"/>
              <a:buChar char="Ø"/>
            </a:pPr>
            <a:r>
              <a:rPr lang="it-IT" sz="1800" b="1" kern="0" dirty="0">
                <a:solidFill>
                  <a:srgbClr val="000000"/>
                </a:solidFill>
                <a:ea typeface="Times New Roman" panose="02020603050405020304" pitchFamily="18" charset="0"/>
                <a:cs typeface="Arial" panose="020B0604020202020204" pitchFamily="34" charset="0"/>
              </a:rPr>
              <a:t>IL GIUDIZIO SULL’ATTIVITA’ FORMATIVA E SULL’EVENTUALE STAGE</a:t>
            </a:r>
          </a:p>
          <a:p>
            <a:pPr marL="0" indent="0">
              <a:lnSpc>
                <a:spcPct val="120000"/>
              </a:lnSpc>
              <a:spcBef>
                <a:spcPts val="0"/>
              </a:spcBef>
              <a:buNone/>
            </a:pPr>
            <a:r>
              <a:rPr lang="it-IT" sz="1800" kern="0" dirty="0">
                <a:solidFill>
                  <a:srgbClr val="000000"/>
                </a:solidFill>
                <a:ea typeface="Times New Roman" panose="02020603050405020304" pitchFamily="18" charset="0"/>
                <a:cs typeface="Arial" panose="020B0604020202020204" pitchFamily="34" charset="0"/>
              </a:rPr>
              <a:t>I giudizi dei destinatari sulla qualità e sull’utilità degli interventi formativi rispetto alle seguenti dimensioni: contenuti dell’attività formativa, durata, orari di svolgimento e docenti. Un approfondimento è riservato ai giudizi espressi dai destinatari sull’eventuale tirocinio/stage svolto presso un’impresa.</a:t>
            </a:r>
          </a:p>
        </p:txBody>
      </p:sp>
      <p:sp>
        <p:nvSpPr>
          <p:cNvPr id="2" name="Rectangle 1">
            <a:extLst>
              <a:ext uri="{FF2B5EF4-FFF2-40B4-BE49-F238E27FC236}">
                <a16:creationId xmlns:a16="http://schemas.microsoft.com/office/drawing/2014/main" id="{5F50F41C-36BB-DCF6-0377-94BACFE047F0}"/>
              </a:ext>
            </a:extLst>
          </p:cNvPr>
          <p:cNvSpPr>
            <a:spLocks noChangeArrowheads="1"/>
          </p:cNvSpPr>
          <p:nvPr/>
        </p:nvSpPr>
        <p:spPr bwMode="auto">
          <a:xfrm>
            <a:off x="868746" y="113981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320276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D5F2-2579-304E-DB44-0117803E8580}"/>
            </a:ext>
          </a:extLst>
        </p:cNvPr>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50CF80E3-BFFA-798D-6B51-175174D17D24}"/>
              </a:ext>
            </a:extLst>
          </p:cNvPr>
          <p:cNvSpPr>
            <a:spLocks noGrp="1"/>
          </p:cNvSpPr>
          <p:nvPr>
            <p:ph idx="1"/>
          </p:nvPr>
        </p:nvSpPr>
        <p:spPr>
          <a:xfrm>
            <a:off x="838200" y="1711719"/>
            <a:ext cx="10515600" cy="3991903"/>
          </a:xfrm>
        </p:spPr>
        <p:txBody>
          <a:bodyPr>
            <a:noAutofit/>
          </a:bodyPr>
          <a:lstStyle/>
          <a:p>
            <a:pPr marL="0" indent="0">
              <a:lnSpc>
                <a:spcPct val="120000"/>
              </a:lnSpc>
              <a:spcBef>
                <a:spcPts val="0"/>
              </a:spcBef>
              <a:buNone/>
            </a:pPr>
            <a:r>
              <a:rPr lang="it-IT" sz="1800" kern="0" dirty="0">
                <a:solidFill>
                  <a:srgbClr val="000000"/>
                </a:solidFill>
                <a:ea typeface="Times New Roman" panose="02020603050405020304" pitchFamily="18" charset="0"/>
                <a:cs typeface="Arial" panose="020B0604020202020204" pitchFamily="34" charset="0"/>
              </a:rPr>
              <a:t>Relativamente ai percorsi formativi per i </a:t>
            </a:r>
            <a:r>
              <a:rPr lang="it-IT" sz="1800" b="1" kern="0" dirty="0">
                <a:solidFill>
                  <a:srgbClr val="000000"/>
                </a:solidFill>
                <a:ea typeface="Times New Roman" panose="02020603050405020304" pitchFamily="18" charset="0"/>
                <a:cs typeface="Arial" panose="020B0604020202020204" pitchFamily="34" charset="0"/>
              </a:rPr>
              <a:t>disoccupati</a:t>
            </a:r>
            <a:r>
              <a:rPr lang="it-IT" sz="1800" kern="0" dirty="0">
                <a:solidFill>
                  <a:srgbClr val="000000"/>
                </a:solidFill>
                <a:ea typeface="Times New Roman" panose="02020603050405020304" pitchFamily="18" charset="0"/>
                <a:cs typeface="Arial" panose="020B0604020202020204" pitchFamily="34" charset="0"/>
              </a:rPr>
              <a:t> (riferibili agli assi I, II e III) sono stati selezionati i seguenti avvisi:</a:t>
            </a: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1/2017 Contratto di ricollocazione</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26/2018 Attivazione di percorsi per rafforzare l'occupabilità di giovani laureati nella PA regionale</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2/2018 Catalogo regionale offerta formativa</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16/2017 - Azioni di rafforzamento per la formazione dei lavoratori autonomi liberi professionisti</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33/2019 Formazione per la creazione di nuova occupazione</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8/2016 Per la realizzazione di percorsi formativi di qualificazione mirati al rafforzamento dell'occupabilità in Sicilia</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17/2017 per la realizzazione di percorsi per la formazione di Assistenti Familiari</a:t>
            </a:r>
            <a:endParaRPr lang="en-GB" sz="1800" kern="100" dirty="0">
              <a:ea typeface="Calibri" panose="020F0502020204030204" pitchFamily="34" charset="0"/>
              <a:cs typeface="Arial" panose="020B0604020202020204" pitchFamily="34" charset="0"/>
            </a:endParaRPr>
          </a:p>
          <a:p>
            <a:pPr>
              <a:lnSpc>
                <a:spcPct val="120000"/>
              </a:lnSpc>
              <a:spcBef>
                <a:spcPts val="0"/>
              </a:spcBef>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29/2019 Percorsi per la formazione di assistenti familiari</a:t>
            </a:r>
            <a:endParaRPr lang="it-IT" sz="1800" kern="0" dirty="0">
              <a:solidFill>
                <a:srgbClr val="000000"/>
              </a:solidFill>
              <a:effectLst/>
              <a:ea typeface="Times New Roman" panose="02020603050405020304" pitchFamily="18" charset="0"/>
              <a:cs typeface="Arial" panose="020B0604020202020204" pitchFamily="34" charset="0"/>
            </a:endParaRPr>
          </a:p>
          <a:p>
            <a:pPr marL="0" indent="0">
              <a:lnSpc>
                <a:spcPct val="107000"/>
              </a:lnSpc>
              <a:spcAft>
                <a:spcPts val="800"/>
              </a:spcAft>
              <a:buNone/>
            </a:pPr>
            <a:r>
              <a:rPr lang="it-IT" sz="1800" kern="0" dirty="0">
                <a:solidFill>
                  <a:srgbClr val="000000"/>
                </a:solidFill>
                <a:effectLst/>
                <a:ea typeface="Times New Roman" panose="02020603050405020304" pitchFamily="18" charset="0"/>
                <a:cs typeface="Arial" panose="020B0604020202020204" pitchFamily="34" charset="0"/>
              </a:rPr>
              <a:t>Per i destinatari che hanno beneficiato di un sostegno all’assunzione (Avviso 21/2018 «Finanziamento di contributi all'occupazione per i disoccupati di lunga durata») viene rilevata la condizione occupazionale a 12 e 18 mesi. </a:t>
            </a:r>
            <a:endParaRPr lang="en-GB" sz="1800" kern="100" dirty="0">
              <a:effectLst/>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F0D9F63-9E23-2C18-7618-BC6066ED9E09}"/>
              </a:ext>
            </a:extLst>
          </p:cNvPr>
          <p:cNvSpPr>
            <a:spLocks noChangeArrowheads="1"/>
          </p:cNvSpPr>
          <p:nvPr/>
        </p:nvSpPr>
        <p:spPr bwMode="auto">
          <a:xfrm>
            <a:off x="868746" y="113981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341114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C9A1-6F6C-2AEB-E25A-A34A4DD371AD}"/>
            </a:ext>
          </a:extLst>
        </p:cNvPr>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5A84108B-E3A1-9FA3-2DD6-7F5CD3095B3E}"/>
              </a:ext>
            </a:extLst>
          </p:cNvPr>
          <p:cNvSpPr>
            <a:spLocks noGrp="1"/>
          </p:cNvSpPr>
          <p:nvPr>
            <p:ph idx="1"/>
          </p:nvPr>
        </p:nvSpPr>
        <p:spPr>
          <a:xfrm>
            <a:off x="838200" y="1542555"/>
            <a:ext cx="10515600" cy="4170032"/>
          </a:xfrm>
        </p:spPr>
        <p:txBody>
          <a:bodyPr>
            <a:noAutofit/>
          </a:bodyPr>
          <a:lstStyle/>
          <a:p>
            <a:pPr marL="0" indent="0">
              <a:lnSpc>
                <a:spcPct val="120000"/>
              </a:lnSpc>
              <a:spcBef>
                <a:spcPts val="0"/>
              </a:spcBef>
              <a:spcAft>
                <a:spcPts val="600"/>
              </a:spcAft>
              <a:buNone/>
            </a:pPr>
            <a:r>
              <a:rPr lang="it-IT" sz="1800" kern="0" dirty="0">
                <a:solidFill>
                  <a:srgbClr val="000000"/>
                </a:solidFill>
                <a:ea typeface="Times New Roman" panose="02020603050405020304" pitchFamily="18" charset="0"/>
                <a:cs typeface="Arial" panose="020B0604020202020204" pitchFamily="34" charset="0"/>
              </a:rPr>
              <a:t>Nel caso dei </a:t>
            </a:r>
            <a:r>
              <a:rPr lang="it-IT" sz="1800" b="1" kern="0" dirty="0">
                <a:solidFill>
                  <a:srgbClr val="000000"/>
                </a:solidFill>
                <a:ea typeface="Times New Roman" panose="02020603050405020304" pitchFamily="18" charset="0"/>
                <a:cs typeface="Arial" panose="020B0604020202020204" pitchFamily="34" charset="0"/>
              </a:rPr>
              <a:t>disoccupati con presenza di svantaggio </a:t>
            </a:r>
            <a:r>
              <a:rPr lang="it-IT" sz="1800" kern="0" dirty="0">
                <a:solidFill>
                  <a:srgbClr val="000000"/>
                </a:solidFill>
                <a:ea typeface="Times New Roman" panose="02020603050405020304" pitchFamily="18" charset="0"/>
                <a:cs typeface="Arial" panose="020B0604020202020204" pitchFamily="34" charset="0"/>
              </a:rPr>
              <a:t>viene approfondita specificamente la rilevanza della formazione rispetto allo sviluppo di </a:t>
            </a:r>
            <a:r>
              <a:rPr lang="it-IT" sz="1800" b="1" i="1" kern="0" dirty="0">
                <a:solidFill>
                  <a:srgbClr val="000000"/>
                </a:solidFill>
                <a:ea typeface="Times New Roman" panose="02020603050405020304" pitchFamily="18" charset="0"/>
                <a:cs typeface="Arial" panose="020B0604020202020204" pitchFamily="34" charset="0"/>
              </a:rPr>
              <a:t>competenze trasversali </a:t>
            </a:r>
            <a:r>
              <a:rPr lang="it-IT" sz="1800" kern="0" dirty="0">
                <a:solidFill>
                  <a:srgbClr val="000000"/>
                </a:solidFill>
                <a:ea typeface="Times New Roman" panose="02020603050405020304" pitchFamily="18" charset="0"/>
                <a:cs typeface="Arial" panose="020B0604020202020204" pitchFamily="34" charset="0"/>
              </a:rPr>
              <a:t>quali: </a:t>
            </a:r>
          </a:p>
          <a:p>
            <a:pPr>
              <a:lnSpc>
                <a:spcPct val="120000"/>
              </a:lnSpc>
              <a:spcBef>
                <a:spcPts val="0"/>
              </a:spcBef>
              <a:spcAft>
                <a:spcPts val="600"/>
              </a:spcAft>
              <a:buFont typeface="Wingdings" pitchFamily="2" charset="2"/>
              <a:buChar char="v"/>
            </a:pPr>
            <a:r>
              <a:rPr lang="it-IT" sz="1800" kern="0" dirty="0">
                <a:solidFill>
                  <a:srgbClr val="000000"/>
                </a:solidFill>
                <a:ea typeface="Times New Roman" panose="02020603050405020304" pitchFamily="18" charset="0"/>
                <a:cs typeface="Arial" panose="020B0604020202020204" pitchFamily="34" charset="0"/>
              </a:rPr>
              <a:t>competenze linguistiche e comunicative, </a:t>
            </a:r>
          </a:p>
          <a:p>
            <a:pPr>
              <a:lnSpc>
                <a:spcPct val="120000"/>
              </a:lnSpc>
              <a:spcBef>
                <a:spcPts val="0"/>
              </a:spcBef>
              <a:spcAft>
                <a:spcPts val="600"/>
              </a:spcAft>
              <a:buFont typeface="Wingdings" pitchFamily="2" charset="2"/>
              <a:buChar char="v"/>
            </a:pPr>
            <a:r>
              <a:rPr lang="it-IT" sz="1800" kern="0" dirty="0">
                <a:solidFill>
                  <a:srgbClr val="000000"/>
                </a:solidFill>
                <a:ea typeface="Times New Roman" panose="02020603050405020304" pitchFamily="18" charset="0"/>
                <a:cs typeface="Arial" panose="020B0604020202020204" pitchFamily="34" charset="0"/>
              </a:rPr>
              <a:t>uso delle tecnologie informatiche, </a:t>
            </a:r>
          </a:p>
          <a:p>
            <a:pPr>
              <a:lnSpc>
                <a:spcPct val="120000"/>
              </a:lnSpc>
              <a:spcBef>
                <a:spcPts val="0"/>
              </a:spcBef>
              <a:spcAft>
                <a:spcPts val="600"/>
              </a:spcAft>
              <a:buFont typeface="Wingdings" pitchFamily="2" charset="2"/>
              <a:buChar char="v"/>
            </a:pPr>
            <a:r>
              <a:rPr lang="it-IT" sz="1800" kern="0" dirty="0">
                <a:solidFill>
                  <a:srgbClr val="000000"/>
                </a:solidFill>
                <a:ea typeface="Times New Roman" panose="02020603050405020304" pitchFamily="18" charset="0"/>
                <a:cs typeface="Arial" panose="020B0604020202020204" pitchFamily="34" charset="0"/>
              </a:rPr>
              <a:t>gestione del tempo e lavoro di squadra.</a:t>
            </a:r>
          </a:p>
          <a:p>
            <a:pPr marL="0" indent="0">
              <a:lnSpc>
                <a:spcPct val="120000"/>
              </a:lnSpc>
              <a:spcBef>
                <a:spcPts val="0"/>
              </a:spcBef>
              <a:spcAft>
                <a:spcPts val="600"/>
              </a:spcAft>
              <a:buNone/>
            </a:pPr>
            <a:r>
              <a:rPr lang="it-IT" sz="1800" kern="0" dirty="0">
                <a:solidFill>
                  <a:srgbClr val="000000"/>
                </a:solidFill>
                <a:ea typeface="Times New Roman" panose="02020603050405020304" pitchFamily="18" charset="0"/>
                <a:cs typeface="Arial" panose="020B0604020202020204" pitchFamily="34" charset="0"/>
              </a:rPr>
              <a:t>I percorsi formativi presi in esame per i disoccupati svantaggiati sono quelli promossi attraverso i seguenti avvisi dell’Asse II:</a:t>
            </a:r>
          </a:p>
          <a:p>
            <a:pPr>
              <a:lnSpc>
                <a:spcPct val="120000"/>
              </a:lnSpc>
              <a:spcBef>
                <a:spcPts val="0"/>
              </a:spcBef>
              <a:spcAft>
                <a:spcPts val="600"/>
              </a:spcAft>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10/2016 Per la presentazione di operazioni per l'inserimento socio-lavorativo dei soggetti in esecuzione penale</a:t>
            </a:r>
          </a:p>
          <a:p>
            <a:pPr>
              <a:lnSpc>
                <a:spcPct val="120000"/>
              </a:lnSpc>
              <a:spcBef>
                <a:spcPts val="0"/>
              </a:spcBef>
              <a:spcAft>
                <a:spcPts val="600"/>
              </a:spcAft>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18/2017 per la realizzazione di percorsi formativi rivolti alle persone con disabilità</a:t>
            </a:r>
          </a:p>
          <a:p>
            <a:pPr>
              <a:lnSpc>
                <a:spcPct val="120000"/>
              </a:lnSpc>
              <a:spcBef>
                <a:spcPts val="0"/>
              </a:spcBef>
              <a:spcAft>
                <a:spcPts val="600"/>
              </a:spcAft>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19/2018 Presentazione di azioni per l'occupabilità di persone con disabilità, vulnerabili e a rischio di esclusione</a:t>
            </a:r>
          </a:p>
          <a:p>
            <a:pPr>
              <a:lnSpc>
                <a:spcPct val="120000"/>
              </a:lnSpc>
              <a:spcBef>
                <a:spcPts val="0"/>
              </a:spcBef>
              <a:spcAft>
                <a:spcPts val="600"/>
              </a:spcAft>
              <a:buFont typeface="Wingdings" pitchFamily="2" charset="2"/>
              <a:buChar char="ü"/>
            </a:pPr>
            <a:r>
              <a:rPr lang="it-IT" sz="1800" kern="0" dirty="0">
                <a:solidFill>
                  <a:srgbClr val="000000"/>
                </a:solidFill>
                <a:ea typeface="Times New Roman" panose="02020603050405020304" pitchFamily="18" charset="0"/>
                <a:cs typeface="Arial" panose="020B0604020202020204" pitchFamily="34" charset="0"/>
              </a:rPr>
              <a:t>Avviso 30/2019 Formazione delle persone disabili, maggiormente vulnerabili e a rischio di discriminazione</a:t>
            </a:r>
          </a:p>
        </p:txBody>
      </p:sp>
      <p:sp>
        <p:nvSpPr>
          <p:cNvPr id="2" name="Rectangle 1">
            <a:extLst>
              <a:ext uri="{FF2B5EF4-FFF2-40B4-BE49-F238E27FC236}">
                <a16:creationId xmlns:a16="http://schemas.microsoft.com/office/drawing/2014/main" id="{27F20785-3523-A8A5-14E3-A005F1C6F200}"/>
              </a:ext>
            </a:extLst>
          </p:cNvPr>
          <p:cNvSpPr>
            <a:spLocks noChangeArrowheads="1"/>
          </p:cNvSpPr>
          <p:nvPr/>
        </p:nvSpPr>
        <p:spPr bwMode="auto">
          <a:xfrm>
            <a:off x="868746" y="1045979"/>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392730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47AC-A3F0-68D1-A829-9EEAC06C86D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46D3A5-8F37-899B-29D9-6B5AB39B1F52}"/>
              </a:ext>
            </a:extLst>
          </p:cNvPr>
          <p:cNvSpPr>
            <a:spLocks noGrp="1"/>
          </p:cNvSpPr>
          <p:nvPr>
            <p:ph idx="1"/>
          </p:nvPr>
        </p:nvSpPr>
        <p:spPr>
          <a:xfrm>
            <a:off x="838200" y="1177159"/>
            <a:ext cx="10515600" cy="5142304"/>
          </a:xfrm>
        </p:spPr>
        <p:txBody>
          <a:bodyPr>
            <a:normAutofit/>
          </a:bodyPr>
          <a:lstStyle/>
          <a:p>
            <a:pPr marL="0" indent="0">
              <a:buNone/>
            </a:pPr>
            <a:r>
              <a:rPr lang="it-IT" sz="1800" b="1" dirty="0">
                <a:solidFill>
                  <a:schemeClr val="tx1">
                    <a:lumMod val="85000"/>
                    <a:lumOff val="15000"/>
                  </a:schemeClr>
                </a:solidFill>
                <a:latin typeface="Helvetica" pitchFamily="2" charset="0"/>
              </a:rPr>
              <a:t>Il percorso di valutazione del POR FSE 2014-20 della Regione Siciliana</a:t>
            </a:r>
          </a:p>
          <a:p>
            <a:pPr marL="0" indent="0">
              <a:buNone/>
            </a:pPr>
            <a:endParaRPr lang="it-IT" sz="1800" b="1" dirty="0">
              <a:solidFill>
                <a:schemeClr val="tx1">
                  <a:lumMod val="85000"/>
                  <a:lumOff val="15000"/>
                </a:schemeClr>
              </a:solidFill>
              <a:latin typeface="Helvetica" pitchFamily="2" charset="0"/>
            </a:endParaRP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ln w="0"/>
                <a:solidFill>
                  <a:schemeClr val="accent1"/>
                </a:solidFill>
                <a:effectLst>
                  <a:outerShdw blurRad="38100" dist="25400" dir="5400000" algn="ctr" rotWithShape="0">
                    <a:srgbClr val="6E747A">
                      <a:alpha val="43000"/>
                    </a:srgbClr>
                  </a:outerShdw>
                </a:effectLst>
                <a:latin typeface="Helvetica" pitchFamily="2" charset="0"/>
              </a:rPr>
              <a:t>1. La strategia di investimento del POR: distribuzione degli impegni finanziari per Asse e obiettivo specifico  </a:t>
            </a:r>
            <a:endParaRPr lang="it-IT" sz="1800" b="1" dirty="0">
              <a:solidFill>
                <a:schemeClr val="accent1">
                  <a:lumMod val="50000"/>
                </a:schemeClr>
              </a:solidFill>
              <a:latin typeface="Helvetica" pitchFamily="2" charset="0"/>
            </a:endParaRP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2. Le scelte di target del Programma </a:t>
            </a:r>
          </a:p>
          <a:p>
            <a:pPr marL="0" indent="0">
              <a:buNone/>
            </a:pPr>
            <a:endParaRPr lang="it-IT" sz="1800" b="1" dirty="0">
              <a:solidFill>
                <a:schemeClr val="tx1">
                  <a:lumMod val="85000"/>
                  <a:lumOff val="15000"/>
                </a:schemeClr>
              </a:solidFill>
              <a:latin typeface="Helvetica" pitchFamily="2" charset="0"/>
            </a:endParaRPr>
          </a:p>
          <a:p>
            <a:pPr marL="0" indent="0">
              <a:buNone/>
            </a:pPr>
            <a:r>
              <a:rPr lang="it-IT" sz="1800" b="1" dirty="0">
                <a:solidFill>
                  <a:schemeClr val="tx1">
                    <a:lumMod val="85000"/>
                    <a:lumOff val="15000"/>
                  </a:schemeClr>
                </a:solidFill>
                <a:latin typeface="Helvetica" pitchFamily="2" charset="0"/>
              </a:rPr>
              <a:t>3. La valutazione di impatto</a:t>
            </a:r>
          </a:p>
        </p:txBody>
      </p:sp>
    </p:spTree>
    <p:extLst>
      <p:ext uri="{BB962C8B-B14F-4D97-AF65-F5344CB8AC3E}">
        <p14:creationId xmlns:p14="http://schemas.microsoft.com/office/powerpoint/2010/main" val="44176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D115-03F6-CC1B-15C6-EAA378F93780}"/>
            </a:ext>
          </a:extLst>
        </p:cNvPr>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9BF88712-70FD-49B4-F546-31590EB6F4BA}"/>
              </a:ext>
            </a:extLst>
          </p:cNvPr>
          <p:cNvSpPr>
            <a:spLocks noGrp="1"/>
          </p:cNvSpPr>
          <p:nvPr>
            <p:ph idx="1"/>
          </p:nvPr>
        </p:nvSpPr>
        <p:spPr>
          <a:xfrm>
            <a:off x="714103" y="1656739"/>
            <a:ext cx="11127179" cy="3991903"/>
          </a:xfrm>
        </p:spPr>
        <p:txBody>
          <a:bodyPr>
            <a:noAutofit/>
          </a:bodyPr>
          <a:lstStyle/>
          <a:p>
            <a:pPr marL="0" indent="0">
              <a:lnSpc>
                <a:spcPct val="120000"/>
              </a:lnSpc>
              <a:spcBef>
                <a:spcPts val="0"/>
              </a:spcBef>
              <a:buNone/>
            </a:pPr>
            <a:r>
              <a:rPr lang="it-IT" sz="1600" dirty="0">
                <a:cs typeface="Arial" panose="020B0604020202020204" pitchFamily="34" charset="0"/>
              </a:rPr>
              <a:t>Con i frequentanti di percorsi </a:t>
            </a:r>
            <a:r>
              <a:rPr lang="it-IT" sz="1600" b="1" dirty="0">
                <a:cs typeface="Arial" panose="020B0604020202020204" pitchFamily="34" charset="0"/>
              </a:rPr>
              <a:t>ITS</a:t>
            </a:r>
            <a:r>
              <a:rPr lang="it-IT" sz="1600" dirty="0">
                <a:cs typeface="Arial" panose="020B0604020202020204" pitchFamily="34" charset="0"/>
              </a:rPr>
              <a:t> e </a:t>
            </a:r>
            <a:r>
              <a:rPr lang="it-IT" sz="1600" b="1" dirty="0" err="1">
                <a:cs typeface="Arial" panose="020B0604020202020204" pitchFamily="34" charset="0"/>
              </a:rPr>
              <a:t>IeFP</a:t>
            </a:r>
            <a:r>
              <a:rPr lang="it-IT" sz="1600" dirty="0">
                <a:cs typeface="Arial" panose="020B0604020202020204" pitchFamily="34" charset="0"/>
              </a:rPr>
              <a:t> vengono approfonditi specificamente sia il ruolo delle imprese nella formazione, sia lo sviluppo di competenze tecniche.</a:t>
            </a:r>
          </a:p>
          <a:p>
            <a:pPr marL="0" indent="0">
              <a:lnSpc>
                <a:spcPct val="120000"/>
              </a:lnSpc>
              <a:spcBef>
                <a:spcPts val="0"/>
              </a:spcBef>
              <a:buNone/>
            </a:pPr>
            <a:r>
              <a:rPr lang="it-IT" sz="1600" dirty="0">
                <a:cs typeface="Arial" panose="020B0604020202020204" pitchFamily="34" charset="0"/>
              </a:rPr>
              <a:t>I percorsi formativi </a:t>
            </a:r>
            <a:r>
              <a:rPr lang="it-IT" sz="1600" b="1" dirty="0">
                <a:cs typeface="Arial" panose="020B0604020202020204" pitchFamily="34" charset="0"/>
              </a:rPr>
              <a:t>ITS</a:t>
            </a:r>
            <a:r>
              <a:rPr lang="it-IT" sz="1600" dirty="0">
                <a:cs typeface="Arial" panose="020B0604020202020204" pitchFamily="34" charset="0"/>
              </a:rPr>
              <a:t> selezionati (Asse III Priorità 10. iv) sono riferiti ai seguenti avvisi:</a:t>
            </a:r>
          </a:p>
          <a:p>
            <a:pPr marL="0">
              <a:lnSpc>
                <a:spcPct val="120000"/>
              </a:lnSpc>
              <a:spcBef>
                <a:spcPts val="0"/>
              </a:spcBef>
            </a:pPr>
            <a:r>
              <a:rPr lang="it-IT" sz="1600" kern="100" dirty="0">
                <a:effectLst/>
                <a:ea typeface="Calibri" panose="020F0502020204030204" pitchFamily="34" charset="0"/>
                <a:cs typeface="Arial" panose="020B0604020202020204" pitchFamily="34" charset="0"/>
              </a:rPr>
              <a:t>Avviso 14/2017 Candidature per l'attuazione dell'offerta formativa di istruzione tecnica superiore (ITS) in Sicilia </a:t>
            </a:r>
            <a:endParaRPr lang="en-GB" sz="1600" kern="100" dirty="0">
              <a:effectLst/>
              <a:ea typeface="Calibri" panose="020F0502020204030204" pitchFamily="34" charset="0"/>
              <a:cs typeface="Arial" panose="020B0604020202020204" pitchFamily="34" charset="0"/>
            </a:endParaRPr>
          </a:p>
          <a:p>
            <a:pPr marL="0">
              <a:lnSpc>
                <a:spcPct val="120000"/>
              </a:lnSpc>
              <a:spcBef>
                <a:spcPts val="0"/>
              </a:spcBef>
            </a:pPr>
            <a:r>
              <a:rPr lang="it-IT" sz="1600" kern="100" dirty="0">
                <a:effectLst/>
                <a:ea typeface="Calibri" panose="020F0502020204030204" pitchFamily="34" charset="0"/>
                <a:cs typeface="Arial" panose="020B0604020202020204" pitchFamily="34" charset="0"/>
              </a:rPr>
              <a:t>Avviso 25/2018 Offerta formativa di Istruzione Tecnico Superiore in Sicilia 2018-2019</a:t>
            </a:r>
            <a:endParaRPr lang="en-GB" sz="1600" kern="100" dirty="0">
              <a:effectLst/>
              <a:ea typeface="Calibri" panose="020F0502020204030204" pitchFamily="34" charset="0"/>
              <a:cs typeface="Arial" panose="020B0604020202020204" pitchFamily="34" charset="0"/>
            </a:endParaRPr>
          </a:p>
          <a:p>
            <a:pPr marL="0">
              <a:lnSpc>
                <a:spcPct val="120000"/>
              </a:lnSpc>
              <a:spcBef>
                <a:spcPts val="0"/>
              </a:spcBef>
            </a:pPr>
            <a:r>
              <a:rPr lang="it-IT" sz="1600" kern="100" dirty="0">
                <a:effectLst/>
                <a:ea typeface="Calibri" panose="020F0502020204030204" pitchFamily="34" charset="0"/>
                <a:cs typeface="Arial" panose="020B0604020202020204" pitchFamily="34" charset="0"/>
              </a:rPr>
              <a:t>Avviso 32/2019 Offerta Formativa di Istruzione Tecnica Superiore (ITS) in Sicilia 2019/2021</a:t>
            </a:r>
            <a:endParaRPr lang="en-GB" sz="1600" kern="100" dirty="0">
              <a:effectLst/>
              <a:ea typeface="Calibri" panose="020F0502020204030204" pitchFamily="34" charset="0"/>
              <a:cs typeface="Arial" panose="020B0604020202020204" pitchFamily="34" charset="0"/>
            </a:endParaRPr>
          </a:p>
          <a:p>
            <a:pPr marL="0">
              <a:lnSpc>
                <a:spcPct val="120000"/>
              </a:lnSpc>
              <a:spcBef>
                <a:spcPts val="0"/>
              </a:spcBef>
            </a:pPr>
            <a:r>
              <a:rPr lang="it-IT" sz="1600" kern="100" dirty="0">
                <a:effectLst/>
                <a:ea typeface="Calibri" panose="020F0502020204030204" pitchFamily="34" charset="0"/>
                <a:cs typeface="Arial" panose="020B0604020202020204" pitchFamily="34" charset="0"/>
              </a:rPr>
              <a:t>Avviso 36/2020 Offerta Formativa di Istruzione Tecnica Superiore (ITS) in Sicilia 2020/2022</a:t>
            </a:r>
            <a:endParaRPr lang="en-GB" sz="1600" kern="100" dirty="0">
              <a:effectLst/>
              <a:ea typeface="Calibri" panose="020F0502020204030204" pitchFamily="34" charset="0"/>
              <a:cs typeface="Arial" panose="020B0604020202020204" pitchFamily="34" charset="0"/>
            </a:endParaRPr>
          </a:p>
          <a:p>
            <a:pPr marL="0">
              <a:lnSpc>
                <a:spcPct val="120000"/>
              </a:lnSpc>
              <a:spcBef>
                <a:spcPts val="0"/>
              </a:spcBef>
            </a:pPr>
            <a:r>
              <a:rPr lang="it-IT" sz="1600" kern="100" dirty="0">
                <a:effectLst/>
                <a:ea typeface="Calibri" panose="020F0502020204030204" pitchFamily="34" charset="0"/>
                <a:cs typeface="Arial" panose="020B0604020202020204" pitchFamily="34" charset="0"/>
              </a:rPr>
              <a:t>Avviso 9/2016 Per la presentazione di candidature per l'attuazione dell'offerta formativa di istruzione tecnica superiore (I.T.S.)</a:t>
            </a:r>
          </a:p>
          <a:p>
            <a:pPr marL="0" indent="0">
              <a:lnSpc>
                <a:spcPct val="120000"/>
              </a:lnSpc>
              <a:spcBef>
                <a:spcPts val="0"/>
              </a:spcBef>
              <a:buNone/>
            </a:pPr>
            <a:endParaRPr lang="it-IT" sz="1600" kern="100" dirty="0">
              <a:ea typeface="Calibri" panose="020F0502020204030204" pitchFamily="34" charset="0"/>
              <a:cs typeface="Arial" panose="020B0604020202020204" pitchFamily="34" charset="0"/>
            </a:endParaRPr>
          </a:p>
          <a:p>
            <a:pPr marL="0" indent="0">
              <a:lnSpc>
                <a:spcPct val="120000"/>
              </a:lnSpc>
              <a:spcBef>
                <a:spcPts val="0"/>
              </a:spcBef>
              <a:buNone/>
            </a:pPr>
            <a:r>
              <a:rPr lang="it-IT" sz="1600" kern="100" dirty="0">
                <a:ea typeface="Calibri" panose="020F0502020204030204" pitchFamily="34" charset="0"/>
                <a:cs typeface="Arial" panose="020B0604020202020204" pitchFamily="34" charset="0"/>
              </a:rPr>
              <a:t>I percorsi formativi </a:t>
            </a:r>
            <a:r>
              <a:rPr lang="it-IT" sz="1600" b="1" kern="100" dirty="0" err="1">
                <a:ea typeface="Calibri" panose="020F0502020204030204" pitchFamily="34" charset="0"/>
                <a:cs typeface="Arial" panose="020B0604020202020204" pitchFamily="34" charset="0"/>
              </a:rPr>
              <a:t>IeFP</a:t>
            </a:r>
            <a:r>
              <a:rPr lang="it-IT" sz="1600" kern="100" dirty="0">
                <a:ea typeface="Calibri" panose="020F0502020204030204" pitchFamily="34" charset="0"/>
                <a:cs typeface="Arial" panose="020B0604020202020204" pitchFamily="34" charset="0"/>
              </a:rPr>
              <a:t> selezionati (Asse III priorità 10.i) </a:t>
            </a:r>
            <a:r>
              <a:rPr lang="it-IT" sz="1600" dirty="0">
                <a:cs typeface="Arial" panose="020B0604020202020204" pitchFamily="34" charset="0"/>
              </a:rPr>
              <a:t>sono riferiti ai seguenti avvisi:</a:t>
            </a:r>
            <a:endParaRPr lang="it-IT" sz="1600" kern="100" dirty="0">
              <a:ea typeface="Calibri" panose="020F0502020204030204" pitchFamily="34" charset="0"/>
              <a:cs typeface="Arial" panose="020B0604020202020204" pitchFamily="34" charset="0"/>
            </a:endParaRPr>
          </a:p>
          <a:p>
            <a:pPr marL="0">
              <a:lnSpc>
                <a:spcPct val="110000"/>
              </a:lnSpc>
              <a:spcBef>
                <a:spcPts val="0"/>
              </a:spcBef>
            </a:pPr>
            <a:r>
              <a:rPr lang="it-IT" sz="1600" kern="100" dirty="0">
                <a:ea typeface="Calibri" panose="020F0502020204030204" pitchFamily="34" charset="0"/>
                <a:cs typeface="Arial" panose="020B0604020202020204" pitchFamily="34" charset="0"/>
              </a:rPr>
              <a:t>Avviso 28/2019 Realizzazione di percorsi di istruzione e formazione professionale II, III e IV annualità - 2019 -2020</a:t>
            </a:r>
            <a:endParaRPr lang="en-GB" sz="1600" kern="100" dirty="0">
              <a:ea typeface="Calibri" panose="020F0502020204030204" pitchFamily="34" charset="0"/>
              <a:cs typeface="Arial" panose="020B0604020202020204" pitchFamily="34" charset="0"/>
            </a:endParaRPr>
          </a:p>
          <a:p>
            <a:pPr marL="0">
              <a:lnSpc>
                <a:spcPct val="110000"/>
              </a:lnSpc>
              <a:spcBef>
                <a:spcPts val="0"/>
              </a:spcBef>
            </a:pPr>
            <a:r>
              <a:rPr lang="it-IT" sz="1600" kern="100" dirty="0">
                <a:ea typeface="Calibri" panose="020F0502020204030204" pitchFamily="34" charset="0"/>
                <a:cs typeface="Arial" panose="020B0604020202020204" pitchFamily="34" charset="0"/>
              </a:rPr>
              <a:t>Avviso 4/2015 Per la realizzazione dei percorsi formativi di istruzione e formazione professionale II, III e III annualità - 2015 - 2016</a:t>
            </a:r>
            <a:endParaRPr lang="en-GB" sz="1600" kern="100" dirty="0">
              <a:ea typeface="Calibri" panose="020F0502020204030204" pitchFamily="34" charset="0"/>
              <a:cs typeface="Arial" panose="020B0604020202020204" pitchFamily="34" charset="0"/>
            </a:endParaRPr>
          </a:p>
          <a:p>
            <a:pPr marL="0">
              <a:lnSpc>
                <a:spcPct val="110000"/>
              </a:lnSpc>
              <a:spcBef>
                <a:spcPts val="0"/>
              </a:spcBef>
            </a:pPr>
            <a:r>
              <a:rPr lang="it-IT" sz="1600" kern="100" dirty="0">
                <a:ea typeface="Calibri" panose="020F0502020204030204" pitchFamily="34" charset="0"/>
                <a:cs typeface="Arial" panose="020B0604020202020204" pitchFamily="34" charset="0"/>
              </a:rPr>
              <a:t>Avviso 40/2021 Realizzazione percorsi formativi di istruzione e formazione professionale IV annualità</a:t>
            </a:r>
            <a:endParaRPr lang="en-GB" sz="1600" kern="100" dirty="0">
              <a:ea typeface="Calibri" panose="020F0502020204030204" pitchFamily="34" charset="0"/>
              <a:cs typeface="Arial" panose="020B0604020202020204" pitchFamily="34" charset="0"/>
            </a:endParaRPr>
          </a:p>
          <a:p>
            <a:pPr marL="0">
              <a:lnSpc>
                <a:spcPct val="110000"/>
              </a:lnSpc>
              <a:spcBef>
                <a:spcPts val="0"/>
              </a:spcBef>
            </a:pPr>
            <a:r>
              <a:rPr lang="it-IT" sz="1600" kern="100" dirty="0">
                <a:ea typeface="Calibri" panose="020F0502020204030204" pitchFamily="34" charset="0"/>
                <a:cs typeface="Arial" panose="020B0604020202020204" pitchFamily="34" charset="0"/>
              </a:rPr>
              <a:t>Avviso 7/2016 Per la realizzazione dei percorsi formativi di istruzione e formazione professionale II e IV annualità - 2016- 2017</a:t>
            </a:r>
            <a:endParaRPr lang="en-GB" sz="1600" kern="100" dirty="0">
              <a:effectLst/>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BDADE1-AF9F-D054-8166-D5D95A2069C8}"/>
              </a:ext>
            </a:extLst>
          </p:cNvPr>
          <p:cNvSpPr>
            <a:spLocks noChangeArrowheads="1"/>
          </p:cNvSpPr>
          <p:nvPr/>
        </p:nvSpPr>
        <p:spPr bwMode="auto">
          <a:xfrm>
            <a:off x="868746" y="108901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149819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31BAA-C93B-C9EB-C7CD-5F17E8B23FC0}"/>
            </a:ext>
          </a:extLst>
        </p:cNvPr>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ABC4D9E7-E83A-F6FD-E9D9-E8D0E0FD9FFD}"/>
              </a:ext>
            </a:extLst>
          </p:cNvPr>
          <p:cNvSpPr>
            <a:spLocks noGrp="1"/>
          </p:cNvSpPr>
          <p:nvPr>
            <p:ph idx="1"/>
          </p:nvPr>
        </p:nvSpPr>
        <p:spPr>
          <a:xfrm>
            <a:off x="828040" y="1655769"/>
            <a:ext cx="10515600" cy="2916232"/>
          </a:xfrm>
        </p:spPr>
        <p:txBody>
          <a:bodyPr>
            <a:noAutofit/>
          </a:bodyPr>
          <a:lstStyle/>
          <a:p>
            <a:pPr marL="0" indent="0">
              <a:lnSpc>
                <a:spcPct val="120000"/>
              </a:lnSpc>
              <a:spcBef>
                <a:spcPts val="0"/>
              </a:spcBef>
              <a:buNone/>
            </a:pPr>
            <a:r>
              <a:rPr lang="it-IT" sz="1800" kern="0" dirty="0">
                <a:solidFill>
                  <a:srgbClr val="000000"/>
                </a:solidFill>
                <a:effectLst/>
                <a:ea typeface="Times New Roman" panose="02020603050405020304" pitchFamily="18" charset="0"/>
                <a:cs typeface="Arial" panose="020B0604020202020204" pitchFamily="34" charset="0"/>
              </a:rPr>
              <a:t>Con i frequentanti di percorsi formativi volti al miglioramento della </a:t>
            </a:r>
            <a:r>
              <a:rPr lang="it-IT" sz="1800" b="1" kern="0" dirty="0">
                <a:solidFill>
                  <a:srgbClr val="000000"/>
                </a:solidFill>
                <a:effectLst/>
                <a:ea typeface="Times New Roman" panose="02020603050405020304" pitchFamily="18" charset="0"/>
                <a:cs typeface="Arial" panose="020B0604020202020204" pitchFamily="34" charset="0"/>
              </a:rPr>
              <a:t>capacità istituzionale </a:t>
            </a:r>
            <a:r>
              <a:rPr lang="it-IT" sz="1800" kern="0" dirty="0">
                <a:solidFill>
                  <a:srgbClr val="000000"/>
                </a:solidFill>
                <a:effectLst/>
                <a:ea typeface="Times New Roman" panose="02020603050405020304" pitchFamily="18" charset="0"/>
                <a:cs typeface="Arial" panose="020B0604020202020204" pitchFamily="34" charset="0"/>
              </a:rPr>
              <a:t>vengono approfonditi specificamente gli effetti della formazione sia sulle competenze personali sia rispetto alle ricadute per l’organizzazione di appartenenza in termini di miglioramento amministrativo.</a:t>
            </a:r>
          </a:p>
          <a:p>
            <a:pPr marL="0" indent="0">
              <a:lnSpc>
                <a:spcPct val="120000"/>
              </a:lnSpc>
              <a:spcBef>
                <a:spcPts val="0"/>
              </a:spcBef>
              <a:buNone/>
            </a:pPr>
            <a:endParaRPr lang="it-IT" sz="1800" dirty="0">
              <a:cs typeface="Arial" panose="020B0604020202020204" pitchFamily="34" charset="0"/>
            </a:endParaRPr>
          </a:p>
          <a:p>
            <a:pPr marL="0" indent="0">
              <a:lnSpc>
                <a:spcPct val="120000"/>
              </a:lnSpc>
              <a:spcBef>
                <a:spcPts val="0"/>
              </a:spcBef>
              <a:buNone/>
            </a:pPr>
            <a:r>
              <a:rPr lang="it-IT" sz="1800" dirty="0">
                <a:cs typeface="Arial" panose="020B0604020202020204" pitchFamily="34" charset="0"/>
              </a:rPr>
              <a:t>I percorsi formativi selezionati (Asse IV - priorità 11.i) sono riferiti ai seguenti avvisi:</a:t>
            </a:r>
            <a:endParaRPr lang="en-GB" sz="1800" kern="100" dirty="0">
              <a:effectLst/>
              <a:ea typeface="Calibri" panose="020F0502020204030204" pitchFamily="34" charset="0"/>
              <a:cs typeface="Arial" panose="020B0604020202020204" pitchFamily="34" charset="0"/>
            </a:endParaRPr>
          </a:p>
          <a:p>
            <a:pPr>
              <a:lnSpc>
                <a:spcPct val="120000"/>
              </a:lnSpc>
              <a:spcBef>
                <a:spcPts val="0"/>
              </a:spcBef>
            </a:pPr>
            <a:r>
              <a:rPr lang="it-IT" sz="1800" kern="0" dirty="0">
                <a:solidFill>
                  <a:srgbClr val="000000"/>
                </a:solidFill>
                <a:ea typeface="Times New Roman" panose="02020603050405020304" pitchFamily="18" charset="0"/>
                <a:cs typeface="Arial" panose="020B0604020202020204" pitchFamily="34" charset="0"/>
              </a:rPr>
              <a:t>Avviso 15/2017 - Intervento sperimentale di alta formazione: tirocini formativi presso il Consiglio di Giustizia Amministrativa per la Regione Siciliana”</a:t>
            </a:r>
          </a:p>
          <a:p>
            <a:pPr>
              <a:lnSpc>
                <a:spcPct val="120000"/>
              </a:lnSpc>
              <a:spcBef>
                <a:spcPts val="0"/>
              </a:spcBef>
            </a:pPr>
            <a:r>
              <a:rPr lang="it-IT" sz="1800" kern="0" dirty="0">
                <a:solidFill>
                  <a:srgbClr val="000000"/>
                </a:solidFill>
                <a:ea typeface="Times New Roman" panose="02020603050405020304" pitchFamily="18" charset="0"/>
                <a:cs typeface="Arial" panose="020B0604020202020204" pitchFamily="34" charset="0"/>
              </a:rPr>
              <a:t>Convenzione </a:t>
            </a:r>
            <a:r>
              <a:rPr lang="it-IT" sz="1800" kern="0" dirty="0" err="1">
                <a:solidFill>
                  <a:srgbClr val="000000"/>
                </a:solidFill>
                <a:ea typeface="Times New Roman" panose="02020603050405020304" pitchFamily="18" charset="0"/>
                <a:cs typeface="Arial" panose="020B0604020202020204" pitchFamily="34" charset="0"/>
              </a:rPr>
              <a:t>Disaster</a:t>
            </a:r>
            <a:r>
              <a:rPr lang="it-IT" sz="1800" kern="0" dirty="0">
                <a:solidFill>
                  <a:srgbClr val="000000"/>
                </a:solidFill>
                <a:ea typeface="Times New Roman" panose="02020603050405020304" pitchFamily="18" charset="0"/>
                <a:cs typeface="Arial" panose="020B0604020202020204" pitchFamily="34" charset="0"/>
              </a:rPr>
              <a:t> Risk Management</a:t>
            </a:r>
          </a:p>
          <a:p>
            <a:pPr>
              <a:lnSpc>
                <a:spcPct val="120000"/>
              </a:lnSpc>
              <a:spcBef>
                <a:spcPts val="0"/>
              </a:spcBef>
            </a:pPr>
            <a:r>
              <a:rPr lang="it-IT" sz="1800" kern="0" dirty="0">
                <a:solidFill>
                  <a:srgbClr val="000000"/>
                </a:solidFill>
                <a:ea typeface="Times New Roman" panose="02020603050405020304" pitchFamily="18" charset="0"/>
                <a:cs typeface="Arial" panose="020B0604020202020204" pitchFamily="34" charset="0"/>
              </a:rPr>
              <a:t>Nuovi Percorsi di Sviluppo della Capacità Amministrativa della Regione Siciliana </a:t>
            </a:r>
          </a:p>
        </p:txBody>
      </p:sp>
      <p:sp>
        <p:nvSpPr>
          <p:cNvPr id="2" name="Rectangle 1">
            <a:extLst>
              <a:ext uri="{FF2B5EF4-FFF2-40B4-BE49-F238E27FC236}">
                <a16:creationId xmlns:a16="http://schemas.microsoft.com/office/drawing/2014/main" id="{6A0D60B0-1491-70E1-142C-7A7F9625DF50}"/>
              </a:ext>
            </a:extLst>
          </p:cNvPr>
          <p:cNvSpPr>
            <a:spLocks noChangeArrowheads="1"/>
          </p:cNvSpPr>
          <p:nvPr/>
        </p:nvSpPr>
        <p:spPr bwMode="auto">
          <a:xfrm>
            <a:off x="868746" y="1089011"/>
            <a:ext cx="9753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sz="2000" b="1" i="0" u="none" strike="noStrike" cap="none" normalizeH="0" baseline="0" dirty="0">
                <a:ln>
                  <a:noFill/>
                </a:ln>
                <a:solidFill>
                  <a:schemeClr val="tx1"/>
                </a:solidFill>
                <a:effectLst/>
                <a:latin typeface="+mn-lt"/>
              </a:rPr>
              <a:t>3. Le indagini per la valutazione di impatto del programma </a:t>
            </a:r>
          </a:p>
        </p:txBody>
      </p:sp>
    </p:spTree>
    <p:extLst>
      <p:ext uri="{BB962C8B-B14F-4D97-AF65-F5344CB8AC3E}">
        <p14:creationId xmlns:p14="http://schemas.microsoft.com/office/powerpoint/2010/main" val="103462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F8D6-D761-8CDC-23C8-DD8E0E4836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D2300C-8E3A-3E18-5BAF-8B0C9FF2DE5B}"/>
              </a:ext>
            </a:extLst>
          </p:cNvPr>
          <p:cNvSpPr>
            <a:spLocks noChangeArrowheads="1"/>
          </p:cNvSpPr>
          <p:nvPr/>
        </p:nvSpPr>
        <p:spPr bwMode="auto">
          <a:xfrm>
            <a:off x="839096" y="1139229"/>
            <a:ext cx="106285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altLang="it-I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La strategia di investimento del POR: distribuzione degli impegni finanziari per Asse e obiettivo specifico  </a:t>
            </a:r>
          </a:p>
        </p:txBody>
      </p:sp>
      <p:sp>
        <p:nvSpPr>
          <p:cNvPr id="3" name="CasellaDiTesto 2">
            <a:extLst>
              <a:ext uri="{FF2B5EF4-FFF2-40B4-BE49-F238E27FC236}">
                <a16:creationId xmlns:a16="http://schemas.microsoft.com/office/drawing/2014/main" id="{4D4ABD71-9D51-E076-E7F4-7D4F8CA163FD}"/>
              </a:ext>
            </a:extLst>
          </p:cNvPr>
          <p:cNvSpPr txBox="1"/>
          <p:nvPr/>
        </p:nvSpPr>
        <p:spPr>
          <a:xfrm>
            <a:off x="1019503" y="1736634"/>
            <a:ext cx="9493331" cy="45550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 si osserva la distribuzione degli impegni del POR (943 milioni) per Asse emerge come l’Asse II presenti la quota maggiore (37,4%), seguito dall’Asse III con il 30% circa, e dall’Asse I con il 26% circa. L’Asse IV raccoglie solo il 2,7% degli impegni.</a:t>
            </a:r>
          </a:p>
          <a:p>
            <a:pPr>
              <a:spcAft>
                <a:spcPts val="6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Un quadro più esplicito delle scelte operate nella gestione del POR emerge dalla lettura della distribuzione degli impegni per Obiettivo specifico.</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L’Obiettivo specifico che presenta il più alto livello di impegni finanziari è l’OS 9.3 “Aumento/consolidamento/qualificazione dei servizi e delle infrastrutture di cura socio-educativi … e dell'offerta di servizi sanitari e sociosanitari” con il 26,6% delle risorse del POR.</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 poca distanza troviamo l’OS 8.5 “Favorire l'inserimento lavorativo e l'occupazione dei disoccupati di lunga durata …” con il  22,2% delle risorse del POR.</a:t>
            </a:r>
          </a:p>
          <a:p>
            <a:pPr marL="285750" indent="-285750">
              <a:spcAft>
                <a:spcPts val="600"/>
              </a:spcAft>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Seguono tre Obiettivi specifici dell’Asse III con percentuali che variano tra l’8% e l’11% circa: l’OS 10.3 “Innalzamento del livello di istruzione della popolazione adulta” (10,9%); l’OS 10.5 “Innalzamento dei livelli di competenze, di partecipazione … nell'istruzione universitaria” (8,7%), l’OS 10.1 “Riduzione del fallimento formativo precoce e della dispersione scolastica e formativa” (7,8%).</a:t>
            </a:r>
          </a:p>
        </p:txBody>
      </p:sp>
    </p:spTree>
    <p:extLst>
      <p:ext uri="{BB962C8B-B14F-4D97-AF65-F5344CB8AC3E}">
        <p14:creationId xmlns:p14="http://schemas.microsoft.com/office/powerpoint/2010/main" val="183827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511C-72F2-C45C-AA2C-059F8FC4594B}"/>
            </a:ext>
          </a:extLst>
        </p:cNvPr>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B733E3F2-916F-82E0-5F8C-407F4CE99FA3}"/>
              </a:ext>
            </a:extLst>
          </p:cNvPr>
          <p:cNvGraphicFramePr>
            <a:graphicFrameLocks/>
          </p:cNvGraphicFramePr>
          <p:nvPr/>
        </p:nvGraphicFramePr>
        <p:xfrm>
          <a:off x="438615" y="1799063"/>
          <a:ext cx="10757210" cy="4289504"/>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CB94ABC4-6D09-1D26-54F3-CB1664261B67}"/>
              </a:ext>
            </a:extLst>
          </p:cNvPr>
          <p:cNvSpPr txBox="1"/>
          <p:nvPr/>
        </p:nvSpPr>
        <p:spPr>
          <a:xfrm>
            <a:off x="192505" y="1106905"/>
            <a:ext cx="11863137" cy="615553"/>
          </a:xfrm>
          <a:prstGeom prst="rect">
            <a:avLst/>
          </a:prstGeom>
          <a:noFill/>
        </p:spPr>
        <p:txBody>
          <a:bodyPr wrap="square" rtlCol="0">
            <a:spAutoFit/>
          </a:bodyPr>
          <a:lstStyle/>
          <a:p>
            <a:r>
              <a:rPr lang="it-IT" b="1" dirty="0"/>
              <a:t>La strategia di investimento del POR FSE 2014-20: distribuzione degli impegni finanziari per obiettivo specifico  </a:t>
            </a:r>
          </a:p>
          <a:p>
            <a:r>
              <a:rPr lang="it-IT" sz="1600" b="1" dirty="0"/>
              <a:t>(esclusa A.T.; Tot. 911.288.543,75)</a:t>
            </a:r>
          </a:p>
        </p:txBody>
      </p:sp>
    </p:spTree>
    <p:extLst>
      <p:ext uri="{BB962C8B-B14F-4D97-AF65-F5344CB8AC3E}">
        <p14:creationId xmlns:p14="http://schemas.microsoft.com/office/powerpoint/2010/main" val="223191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B83B-1122-F827-E375-41A798DBA307}"/>
            </a:ext>
          </a:extLst>
        </p:cNvPr>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0BA1A18B-6FDE-46DF-CAD1-F5A2DF3DC468}"/>
              </a:ext>
            </a:extLst>
          </p:cNvPr>
          <p:cNvGraphicFramePr>
            <a:graphicFrameLocks noGrp="1"/>
          </p:cNvGraphicFramePr>
          <p:nvPr>
            <p:ph idx="1"/>
          </p:nvPr>
        </p:nvGraphicFramePr>
        <p:xfrm>
          <a:off x="950026" y="1843350"/>
          <a:ext cx="9753457" cy="4629059"/>
        </p:xfrm>
        <a:graphic>
          <a:graphicData uri="http://schemas.openxmlformats.org/drawingml/2006/table">
            <a:tbl>
              <a:tblPr firstRow="1" firstCol="1" bandRow="1">
                <a:tableStyleId>{5C22544A-7EE6-4342-B048-85BDC9FD1C3A}</a:tableStyleId>
              </a:tblPr>
              <a:tblGrid>
                <a:gridCol w="1568346">
                  <a:extLst>
                    <a:ext uri="{9D8B030D-6E8A-4147-A177-3AD203B41FA5}">
                      <a16:colId xmlns:a16="http://schemas.microsoft.com/office/drawing/2014/main" val="2049119974"/>
                    </a:ext>
                  </a:extLst>
                </a:gridCol>
                <a:gridCol w="4938850">
                  <a:extLst>
                    <a:ext uri="{9D8B030D-6E8A-4147-A177-3AD203B41FA5}">
                      <a16:colId xmlns:a16="http://schemas.microsoft.com/office/drawing/2014/main" val="3444890066"/>
                    </a:ext>
                  </a:extLst>
                </a:gridCol>
                <a:gridCol w="1603784">
                  <a:extLst>
                    <a:ext uri="{9D8B030D-6E8A-4147-A177-3AD203B41FA5}">
                      <a16:colId xmlns:a16="http://schemas.microsoft.com/office/drawing/2014/main" val="2092992014"/>
                    </a:ext>
                  </a:extLst>
                </a:gridCol>
                <a:gridCol w="811958">
                  <a:extLst>
                    <a:ext uri="{9D8B030D-6E8A-4147-A177-3AD203B41FA5}">
                      <a16:colId xmlns:a16="http://schemas.microsoft.com/office/drawing/2014/main" val="2179131431"/>
                    </a:ext>
                  </a:extLst>
                </a:gridCol>
                <a:gridCol w="830519">
                  <a:extLst>
                    <a:ext uri="{9D8B030D-6E8A-4147-A177-3AD203B41FA5}">
                      <a16:colId xmlns:a16="http://schemas.microsoft.com/office/drawing/2014/main" val="4096426682"/>
                    </a:ext>
                  </a:extLst>
                </a:gridCol>
              </a:tblGrid>
              <a:tr h="463908">
                <a:tc>
                  <a:txBody>
                    <a:bodyPr/>
                    <a:lstStyle/>
                    <a:p>
                      <a:pPr algn="ctr">
                        <a:lnSpc>
                          <a:spcPct val="107000"/>
                        </a:lnSpc>
                        <a:spcAft>
                          <a:spcPts val="800"/>
                        </a:spcAft>
                      </a:pP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dirty="0">
                          <a:effectLst/>
                        </a:rPr>
                        <a:t>Operazione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dirty="0">
                          <a:effectLst/>
                        </a:rPr>
                        <a:t>Impegni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Progetti</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3096280"/>
                  </a:ext>
                </a:extLst>
              </a:tr>
              <a:tr h="575092">
                <a:tc rowSpan="2">
                  <a:txBody>
                    <a:bodyPr/>
                    <a:lstStyle/>
                    <a:p>
                      <a:pPr algn="ctr">
                        <a:lnSpc>
                          <a:spcPct val="107000"/>
                        </a:lnSpc>
                        <a:spcAft>
                          <a:spcPts val="800"/>
                        </a:spcAft>
                      </a:pPr>
                      <a:r>
                        <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Avvisi pubblicati in ambito POR FSE 2014 - 2020</a:t>
                      </a:r>
                    </a:p>
                  </a:txBody>
                  <a:tcPr marL="44450" marR="44450" marT="0" marB="0" anchor="ctr">
                    <a:solidFill>
                      <a:schemeClr val="accent4">
                        <a:lumMod val="20000"/>
                        <a:lumOff val="80000"/>
                      </a:schemeClr>
                    </a:solidFill>
                  </a:tcPr>
                </a:tc>
                <a:tc>
                  <a:txBody>
                    <a:bodyPr/>
                    <a:lstStyle/>
                    <a:p>
                      <a:pPr algn="l">
                        <a:lnSpc>
                          <a:spcPct val="107000"/>
                        </a:lnSpc>
                        <a:spcAft>
                          <a:spcPts val="800"/>
                        </a:spcAft>
                      </a:pPr>
                      <a:r>
                        <a:rPr lang="it-IT" sz="1600" kern="0" dirty="0">
                          <a:solidFill>
                            <a:schemeClr val="tx1"/>
                          </a:solidFill>
                          <a:effectLst/>
                        </a:rPr>
                        <a:t>Avviso 17/2017 Realizzazione di percorsi per la formazione di assistenti familiari</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800"/>
                        </a:spcAft>
                      </a:pPr>
                      <a:r>
                        <a:rPr lang="it-IT" sz="1600" kern="0" dirty="0">
                          <a:effectLst/>
                        </a:rPr>
                        <a:t>3.853.875,00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0" dirty="0">
                          <a:effectLst/>
                        </a:rPr>
                        <a:t>1,6%</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0" dirty="0">
                          <a:effectLst/>
                        </a:rPr>
                        <a:t>22</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val="1480043372"/>
                  </a:ext>
                </a:extLst>
              </a:tr>
              <a:tr h="287546">
                <a:tc vMerge="1">
                  <a:txBody>
                    <a:bodyPr/>
                    <a:lstStyle/>
                    <a:p>
                      <a:pPr algn="l">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l">
                        <a:lnSpc>
                          <a:spcPct val="107000"/>
                        </a:lnSpc>
                        <a:spcAft>
                          <a:spcPts val="800"/>
                        </a:spcAft>
                      </a:pPr>
                      <a:r>
                        <a:rPr lang="it-IT" sz="1600" kern="0" dirty="0">
                          <a:solidFill>
                            <a:schemeClr val="tx1"/>
                          </a:solidFill>
                          <a:effectLst/>
                        </a:rPr>
                        <a:t>Avviso 29/2019 Percorsi di formazione per assistenti familiari</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800"/>
                        </a:spcAft>
                      </a:pPr>
                      <a:r>
                        <a:rPr lang="it-IT" sz="1600" kern="0" dirty="0">
                          <a:effectLst/>
                        </a:rPr>
                        <a:t>6.043.925,00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0" dirty="0">
                          <a:effectLst/>
                        </a:rPr>
                        <a:t>2,5%</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0" dirty="0">
                          <a:effectLst/>
                        </a:rPr>
                        <a:t>33</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val="989733312"/>
                  </a:ext>
                </a:extLst>
              </a:tr>
              <a:tr h="287546">
                <a:tc rowSpan="2">
                  <a:txBody>
                    <a:bodyPr/>
                    <a:lstStyle/>
                    <a:p>
                      <a:pPr algn="ctr">
                        <a:lnSpc>
                          <a:spcPct val="107000"/>
                        </a:lnSpc>
                        <a:spcAft>
                          <a:spcPts val="800"/>
                        </a:spcAft>
                      </a:pPr>
                      <a:r>
                        <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Misure di contrasto al Covid 19</a:t>
                      </a:r>
                    </a:p>
                  </a:txBody>
                  <a:tcPr marL="44450" marR="44450" marT="0" marB="0" anchor="ctr">
                    <a:solidFill>
                      <a:schemeClr val="accent2">
                        <a:lumMod val="20000"/>
                        <a:lumOff val="80000"/>
                      </a:schemeClr>
                    </a:solidFill>
                  </a:tcPr>
                </a:tc>
                <a:tc>
                  <a:txBody>
                    <a:bodyPr/>
                    <a:lstStyle/>
                    <a:p>
                      <a:pPr algn="l">
                        <a:lnSpc>
                          <a:spcPct val="107000"/>
                        </a:lnSpc>
                        <a:spcAft>
                          <a:spcPts val="800"/>
                        </a:spcAft>
                      </a:pPr>
                      <a:r>
                        <a:rPr lang="it-IT" sz="1600" kern="0" dirty="0">
                          <a:solidFill>
                            <a:schemeClr val="tx1"/>
                          </a:solidFill>
                          <a:effectLst/>
                        </a:rPr>
                        <a:t>CIG in deroga - COVID 19</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800"/>
                        </a:spcAft>
                      </a:pPr>
                      <a:r>
                        <a:rPr lang="it-IT" sz="1600" kern="0" dirty="0">
                          <a:effectLst/>
                        </a:rPr>
                        <a:t>125.945.560,10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800"/>
                        </a:spcAft>
                      </a:pPr>
                      <a:r>
                        <a:rPr lang="it-IT" sz="1600" kern="0">
                          <a:effectLst/>
                        </a:rPr>
                        <a:t>51,9%</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800"/>
                        </a:spcAft>
                      </a:pPr>
                      <a:r>
                        <a:rPr lang="it-IT" sz="1600" kern="0">
                          <a:effectLst/>
                        </a:rPr>
                        <a:t>1</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extLst>
                  <a:ext uri="{0D108BD9-81ED-4DB2-BD59-A6C34878D82A}">
                    <a16:rowId xmlns:a16="http://schemas.microsoft.com/office/drawing/2014/main" val="2064981427"/>
                  </a:ext>
                </a:extLst>
              </a:tr>
              <a:tr h="575092">
                <a:tc vMerge="1">
                  <a:txBody>
                    <a:bodyPr/>
                    <a:lstStyle/>
                    <a:p>
                      <a:pPr algn="l">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l">
                        <a:lnSpc>
                          <a:spcPct val="107000"/>
                        </a:lnSpc>
                        <a:spcAft>
                          <a:spcPts val="800"/>
                        </a:spcAft>
                      </a:pPr>
                      <a:r>
                        <a:rPr lang="it-IT" sz="1600" kern="0" dirty="0">
                          <a:solidFill>
                            <a:schemeClr val="tx1"/>
                          </a:solidFill>
                          <a:effectLst/>
                        </a:rPr>
                        <a:t>Rafforzamento della capacità dei servizi sanitari durante l'emergenza COVID-19</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800"/>
                        </a:spcAft>
                      </a:pPr>
                      <a:r>
                        <a:rPr lang="it-IT" sz="1600" kern="0" dirty="0">
                          <a:effectLst/>
                        </a:rPr>
                        <a:t>44.999.083,48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800"/>
                        </a:spcAft>
                      </a:pPr>
                      <a:r>
                        <a:rPr lang="it-IT" sz="1600" kern="0" dirty="0">
                          <a:effectLst/>
                        </a:rPr>
                        <a:t>18,5%</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800"/>
                        </a:spcAft>
                      </a:pPr>
                      <a:r>
                        <a:rPr lang="it-IT" sz="1600" kern="0" dirty="0">
                          <a:effectLst/>
                        </a:rPr>
                        <a:t>9</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extLst>
                  <a:ext uri="{0D108BD9-81ED-4DB2-BD59-A6C34878D82A}">
                    <a16:rowId xmlns:a16="http://schemas.microsoft.com/office/drawing/2014/main" val="331914524"/>
                  </a:ext>
                </a:extLst>
              </a:tr>
              <a:tr h="481352">
                <a:tc rowSpan="4">
                  <a:txBody>
                    <a:bodyPr/>
                    <a:lstStyle/>
                    <a:p>
                      <a:pPr algn="ctr">
                        <a:lnSpc>
                          <a:spcPct val="107000"/>
                        </a:lnSpc>
                        <a:spcAft>
                          <a:spcPts val="800"/>
                        </a:spcAft>
                      </a:pPr>
                      <a:r>
                        <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Altri programmi nazionali</a:t>
                      </a:r>
                    </a:p>
                  </a:txBody>
                  <a:tcPr marL="44450" marR="44450" marT="0" marB="0" anchor="ctr">
                    <a:solidFill>
                      <a:schemeClr val="accent6">
                        <a:lumMod val="20000"/>
                        <a:lumOff val="80000"/>
                      </a:schemeClr>
                    </a:solidFill>
                  </a:tcPr>
                </a:tc>
                <a:tc>
                  <a:txBody>
                    <a:bodyPr/>
                    <a:lstStyle/>
                    <a:p>
                      <a:pPr algn="l">
                        <a:lnSpc>
                          <a:spcPct val="107000"/>
                        </a:lnSpc>
                        <a:spcAft>
                          <a:spcPts val="800"/>
                        </a:spcAft>
                      </a:pPr>
                      <a:r>
                        <a:rPr lang="it-IT" sz="1600" kern="0" dirty="0">
                          <a:solidFill>
                            <a:schemeClr val="tx1"/>
                          </a:solidFill>
                          <a:effectLst/>
                        </a:rPr>
                        <a:t>Fondo nazionale per le non autosufficienze (Ministero del lavoro) 2014-2015</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800"/>
                        </a:spcAft>
                      </a:pPr>
                      <a:r>
                        <a:rPr lang="it-IT" sz="1600" kern="0" dirty="0">
                          <a:effectLst/>
                        </a:rPr>
                        <a:t>23.958.520,14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9,9%</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a:effectLst/>
                        </a:rPr>
                        <a:t>54</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1589808093"/>
                  </a:ext>
                </a:extLst>
              </a:tr>
              <a:tr h="287546">
                <a:tc vMerge="1">
                  <a:txBody>
                    <a:bodyPr/>
                    <a:lstStyle/>
                    <a:p>
                      <a:pPr algn="l">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l">
                        <a:lnSpc>
                          <a:spcPct val="107000"/>
                        </a:lnSpc>
                        <a:spcAft>
                          <a:spcPts val="800"/>
                        </a:spcAft>
                      </a:pPr>
                      <a:r>
                        <a:rPr lang="it-IT" sz="1600" kern="0" dirty="0">
                          <a:solidFill>
                            <a:schemeClr val="tx1"/>
                          </a:solidFill>
                          <a:effectLst/>
                        </a:rPr>
                        <a:t>Assistenza Domiciliare Integrata (Ministero della salute)</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800"/>
                        </a:spcAft>
                      </a:pPr>
                      <a:r>
                        <a:rPr lang="it-IT" sz="1600" kern="0">
                          <a:effectLst/>
                        </a:rPr>
                        <a:t>9.299.321,50 </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3,8%</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26</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2430266285"/>
                  </a:ext>
                </a:extLst>
              </a:tr>
              <a:tr h="481352">
                <a:tc vMerge="1">
                  <a:txBody>
                    <a:bodyPr/>
                    <a:lstStyle/>
                    <a:p>
                      <a:pPr algn="l">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l">
                        <a:lnSpc>
                          <a:spcPct val="107000"/>
                        </a:lnSpc>
                        <a:spcAft>
                          <a:spcPts val="800"/>
                        </a:spcAft>
                      </a:pPr>
                      <a:r>
                        <a:rPr lang="it-IT" sz="1600" kern="0" dirty="0">
                          <a:solidFill>
                            <a:schemeClr val="tx1"/>
                          </a:solidFill>
                          <a:effectLst/>
                        </a:rPr>
                        <a:t>Programma nazionale servizi di cura all'infanzia e agli anziani non autosufficienti (Ministero degli interni)</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800"/>
                        </a:spcAft>
                      </a:pPr>
                      <a:r>
                        <a:rPr lang="it-IT" sz="1600" kern="0">
                          <a:effectLst/>
                        </a:rPr>
                        <a:t>28.226.851,24 </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11,6%</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72</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2229205828"/>
                  </a:ext>
                </a:extLst>
              </a:tr>
              <a:tr h="481352">
                <a:tc vMerge="1">
                  <a:txBody>
                    <a:bodyPr/>
                    <a:lstStyle/>
                    <a:p>
                      <a:pPr algn="l">
                        <a:lnSpc>
                          <a:spcPct val="107000"/>
                        </a:lnSpc>
                        <a:spcAft>
                          <a:spcPts val="800"/>
                        </a:spcAft>
                      </a:pP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l">
                        <a:lnSpc>
                          <a:spcPct val="107000"/>
                        </a:lnSpc>
                        <a:spcAft>
                          <a:spcPts val="800"/>
                        </a:spcAft>
                      </a:pPr>
                      <a:r>
                        <a:rPr lang="it-IT" sz="1600" kern="0" dirty="0">
                          <a:solidFill>
                            <a:schemeClr val="tx1"/>
                          </a:solidFill>
                          <a:effectLst/>
                        </a:rPr>
                        <a:t>SNAI (9.3.6) - Centro di servizi di assistenza per persone anziane e non autosufficienti nel Comune di Caltagirone</a:t>
                      </a:r>
                      <a:endParaRPr lang="it-IT"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800"/>
                        </a:spcAft>
                      </a:pPr>
                      <a:r>
                        <a:rPr lang="it-IT" sz="1600" kern="0">
                          <a:effectLst/>
                        </a:rPr>
                        <a:t>524.862,60 </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0,2%</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800"/>
                        </a:spcAft>
                      </a:pPr>
                      <a:r>
                        <a:rPr lang="it-IT" sz="1600" kern="0" dirty="0">
                          <a:effectLst/>
                        </a:rPr>
                        <a:t>1</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856155404"/>
                  </a:ext>
                </a:extLst>
              </a:tr>
              <a:tr h="398731">
                <a:tc>
                  <a:txBody>
                    <a:bodyPr/>
                    <a:lstStyle/>
                    <a:p>
                      <a:pPr algn="l"/>
                      <a:endParaRPr lang="it-IT" sz="1600" kern="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l"/>
                      <a:endParaRPr lang="it-IT" sz="1600" kern="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800"/>
                        </a:spcAft>
                      </a:pPr>
                      <a:r>
                        <a:rPr lang="it-IT" sz="1600" b="1" kern="0" dirty="0">
                          <a:effectLst/>
                        </a:rPr>
                        <a:t>242.851.999,06 </a:t>
                      </a:r>
                      <a:endParaRPr lang="it-IT"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dirty="0">
                          <a:effectLst/>
                        </a:rPr>
                        <a:t>100,0%</a:t>
                      </a:r>
                      <a:endParaRPr lang="it-IT"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dirty="0">
                          <a:effectLst/>
                        </a:rPr>
                        <a:t>218</a:t>
                      </a:r>
                      <a:endParaRPr lang="it-IT"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979856881"/>
                  </a:ext>
                </a:extLst>
              </a:tr>
            </a:tbl>
          </a:graphicData>
        </a:graphic>
      </p:graphicFrame>
      <p:sp>
        <p:nvSpPr>
          <p:cNvPr id="5" name="Rectangle 1">
            <a:extLst>
              <a:ext uri="{FF2B5EF4-FFF2-40B4-BE49-F238E27FC236}">
                <a16:creationId xmlns:a16="http://schemas.microsoft.com/office/drawing/2014/main" id="{C0D8C6B4-5B07-3831-87E8-6B2848C69F9B}"/>
              </a:ext>
            </a:extLst>
          </p:cNvPr>
          <p:cNvSpPr>
            <a:spLocks noChangeArrowheads="1"/>
          </p:cNvSpPr>
          <p:nvPr/>
        </p:nvSpPr>
        <p:spPr bwMode="auto">
          <a:xfrm>
            <a:off x="950026" y="963222"/>
            <a:ext cx="97534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 9.3 Aumento/consolidamento/qualificazione dei servizi e delle infrastrutture di cura socio-educativi rivolti ai bambini e dei servizi di cura rivolti a persone con limitazioni dell’autonomia e potenziamento e dell’offerta di servizi sanitari e sociosanitari territoriali</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318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4398-076B-BF8F-37B1-35A669262C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EBB2A7-1D05-F875-929D-46EFD4BC105E}"/>
              </a:ext>
            </a:extLst>
          </p:cNvPr>
          <p:cNvSpPr>
            <a:spLocks noChangeArrowheads="1"/>
          </p:cNvSpPr>
          <p:nvPr/>
        </p:nvSpPr>
        <p:spPr bwMode="auto">
          <a:xfrm>
            <a:off x="1210152" y="1028532"/>
            <a:ext cx="94933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 9.3 Aumento/consolidamento/qualificazione dei servizi e delle infrastrutture di cura socio-educativi rivolti ai bambini e dei servizi di cura rivolti a persone con limitazioni dell’autonomia e potenziamento e dell’offerta di servizi sanitari e sociosanitari territoriali</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D94116BD-3340-862D-D9DC-43747481914C}"/>
              </a:ext>
            </a:extLst>
          </p:cNvPr>
          <p:cNvSpPr txBox="1"/>
          <p:nvPr/>
        </p:nvSpPr>
        <p:spPr>
          <a:xfrm>
            <a:off x="1210152" y="2122714"/>
            <a:ext cx="9771696" cy="4034502"/>
          </a:xfrm>
          <a:prstGeom prst="rect">
            <a:avLst/>
          </a:prstGeom>
          <a:noFill/>
        </p:spPr>
        <p:txBody>
          <a:bodyPr wrap="square" rtlCol="0">
            <a:spAutoFit/>
          </a:bodyPr>
          <a:lstStyle/>
          <a:p>
            <a:pPr algn="just">
              <a:lnSpc>
                <a:spcPct val="107000"/>
              </a:lnSpc>
              <a:spcAft>
                <a:spcPts val="800"/>
              </a:spcAft>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riprogrammazioni del 2020 e del 2021 legate alla pandemia hanno completamente rimodulato il contenuto dell’obiettivo specifico.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gran parte degli impegni sono infatti connessi alle azioni di contrasto agli effetti della pandemia, complessivamente oltre il 70% così distribuiti: la quota maggiore (126 milioni) è stata destinata alla CIG in deroga, mentre 45 milioni al rafforzamento dei servizi sanitari.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Una quota consistente delle risorse impegnate è riconducibile ad altri programmi nazionali (circa il 26% del totale) i cui costi erano stati inclusi nel POR, ancora prima dell’evento pandemico, al fine di raggiungere i traguardi di spesa del programma. Circa 24 milioni provengono dalle azioni promosse dal Fondo nazionale per le non autosufficienze (Ministero del lavoro); oltre 28 milioni provengono dal Programma nazionale servizi di cura all'infanzia e agli anziani non autosufficienti (Ministero degli interni); circa 9 milioni dal Ministero della salute sul programma di Assistenza Domiciliare Integrata; l’ultimo progetto riguarda la SNAI, in particolare la realizzazione di un centro di servizi per persone anziane e non autosufficienti nel Comune di Caltagirone, circa mezzo milione.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32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3977-5A1E-3B51-A319-9417DF18B3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DBC602-1B3C-87E3-F5BA-CB971CAE214C}"/>
              </a:ext>
            </a:extLst>
          </p:cNvPr>
          <p:cNvSpPr>
            <a:spLocks noChangeArrowheads="1"/>
          </p:cNvSpPr>
          <p:nvPr/>
        </p:nvSpPr>
        <p:spPr bwMode="auto">
          <a:xfrm>
            <a:off x="1210152" y="1028532"/>
            <a:ext cx="94933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it-IT" altLang="it-IT"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 9.3 Aumento/consolidamento/qualificazione dei servizi e delle infrastrutture di cura socio-educativi rivolti ai bambini e dei servizi di cura rivolti a persone con limitazioni dell’autonomia e potenziamento e dell’offerta di servizi sanitari e sociosanitari territoriali</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650F3C57-BE0E-D648-48B1-7F599F1854B2}"/>
              </a:ext>
            </a:extLst>
          </p:cNvPr>
          <p:cNvSpPr txBox="1"/>
          <p:nvPr/>
        </p:nvSpPr>
        <p:spPr>
          <a:xfrm>
            <a:off x="1210152" y="2122714"/>
            <a:ext cx="9771696" cy="2726644"/>
          </a:xfrm>
          <a:prstGeom prst="rect">
            <a:avLst/>
          </a:prstGeom>
          <a:noFill/>
        </p:spPr>
        <p:txBody>
          <a:bodyPr wrap="square" rtlCol="0">
            <a:spAutoFit/>
          </a:bodyPr>
          <a:lstStyle/>
          <a:p>
            <a:pPr algn="just">
              <a:lnSpc>
                <a:spcPct val="107000"/>
              </a:lnSpc>
              <a:spcAft>
                <a:spcPts val="800"/>
              </a:spcAft>
            </a:pPr>
            <a:r>
              <a:rPr lang="it-IT"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riprogrammazioni del 2020 e del 2021 legate alla pandemia hanno completamente rimodulato il contenuto dell’obiettivo specifico.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it-IT" sz="1800" kern="0" dirty="0">
                <a:solidFill>
                  <a:srgbClr val="000000"/>
                </a:solidFill>
                <a:effectLst/>
                <a:latin typeface="Calibri" panose="020F0502020204030204" pitchFamily="34" charset="0"/>
                <a:ea typeface="Times New Roman" panose="02020603050405020304" pitchFamily="18" charset="0"/>
              </a:rPr>
              <a:t>Solo il 4% degli impegni è riconducibile agli avvisi promossi dal POR per la realizzazione di percorsi formativi rivolti agli assistenti familiari (</a:t>
            </a:r>
            <a:r>
              <a:rPr lang="it-IT" sz="1800" i="1" kern="0" dirty="0">
                <a:solidFill>
                  <a:srgbClr val="000000"/>
                </a:solidFill>
                <a:effectLst/>
                <a:latin typeface="Calibri" panose="020F0502020204030204" pitchFamily="34" charset="0"/>
                <a:ea typeface="Times New Roman" panose="02020603050405020304" pitchFamily="18" charset="0"/>
              </a:rPr>
              <a:t>care-</a:t>
            </a:r>
            <a:r>
              <a:rPr lang="it-IT" sz="1800" i="1" kern="0" dirty="0" err="1">
                <a:solidFill>
                  <a:srgbClr val="000000"/>
                </a:solidFill>
                <a:effectLst/>
                <a:latin typeface="Calibri" panose="020F0502020204030204" pitchFamily="34" charset="0"/>
                <a:ea typeface="Times New Roman" panose="02020603050405020304" pitchFamily="18" charset="0"/>
              </a:rPr>
              <a:t>giver</a:t>
            </a:r>
            <a:r>
              <a:rPr lang="it-IT" sz="1800" kern="0" dirty="0">
                <a:solidFill>
                  <a:srgbClr val="000000"/>
                </a:solidFill>
                <a:effectLst/>
                <a:latin typeface="Calibri" panose="020F0502020204030204" pitchFamily="34" charset="0"/>
                <a:ea typeface="Times New Roman" panose="02020603050405020304" pitchFamily="18" charset="0"/>
              </a:rPr>
              <a:t>) nell’intento di rafforzare le competenze di figure professionali che stanno assumendo una sempre maggiore rilevanza nel quadro dei processi di invecchiamento della popolazione siciliana. Questo tipo di intervento è stato proposto in continuità anche nella programmazione 2021-27.</a:t>
            </a:r>
          </a:p>
          <a:p>
            <a:pPr marL="285750" indent="-285750">
              <a:buFont typeface="Arial" panose="020B0604020202020204" pitchFamily="34" charset="0"/>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Segnaliamo infine come numerosi progetti finanziati da avvisi promossi dal POR siano stati a loro volta spostati sul POC.</a:t>
            </a:r>
          </a:p>
        </p:txBody>
      </p:sp>
    </p:spTree>
    <p:extLst>
      <p:ext uri="{BB962C8B-B14F-4D97-AF65-F5344CB8AC3E}">
        <p14:creationId xmlns:p14="http://schemas.microsoft.com/office/powerpoint/2010/main" val="206639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C21A-877C-D8CC-82DB-0ED4EAAAAE9F}"/>
            </a:ext>
          </a:extLst>
        </p:cNvPr>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389664F-2007-1396-9EB7-D7CDD60455EF}"/>
              </a:ext>
            </a:extLst>
          </p:cNvPr>
          <p:cNvGraphicFramePr>
            <a:graphicFrameLocks noGrp="1"/>
          </p:cNvGraphicFramePr>
          <p:nvPr>
            <p:ph idx="1"/>
          </p:nvPr>
        </p:nvGraphicFramePr>
        <p:xfrm>
          <a:off x="1194654" y="2029150"/>
          <a:ext cx="9493331" cy="4060842"/>
        </p:xfrm>
        <a:graphic>
          <a:graphicData uri="http://schemas.openxmlformats.org/drawingml/2006/table">
            <a:tbl>
              <a:tblPr firstRow="1" firstCol="1" bandRow="1">
                <a:tableStyleId>{5C22544A-7EE6-4342-B048-85BDC9FD1C3A}</a:tableStyleId>
              </a:tblPr>
              <a:tblGrid>
                <a:gridCol w="5738363">
                  <a:extLst>
                    <a:ext uri="{9D8B030D-6E8A-4147-A177-3AD203B41FA5}">
                      <a16:colId xmlns:a16="http://schemas.microsoft.com/office/drawing/2014/main" val="3444890066"/>
                    </a:ext>
                  </a:extLst>
                </a:gridCol>
                <a:gridCol w="1559756">
                  <a:extLst>
                    <a:ext uri="{9D8B030D-6E8A-4147-A177-3AD203B41FA5}">
                      <a16:colId xmlns:a16="http://schemas.microsoft.com/office/drawing/2014/main" val="2092992014"/>
                    </a:ext>
                  </a:extLst>
                </a:gridCol>
                <a:gridCol w="1097606">
                  <a:extLst>
                    <a:ext uri="{9D8B030D-6E8A-4147-A177-3AD203B41FA5}">
                      <a16:colId xmlns:a16="http://schemas.microsoft.com/office/drawing/2014/main" val="2179131431"/>
                    </a:ext>
                  </a:extLst>
                </a:gridCol>
                <a:gridCol w="1097606">
                  <a:extLst>
                    <a:ext uri="{9D8B030D-6E8A-4147-A177-3AD203B41FA5}">
                      <a16:colId xmlns:a16="http://schemas.microsoft.com/office/drawing/2014/main" val="4096426682"/>
                    </a:ext>
                  </a:extLst>
                </a:gridCol>
              </a:tblGrid>
              <a:tr h="463908">
                <a:tc>
                  <a:txBody>
                    <a:bodyPr/>
                    <a:lstStyle/>
                    <a:p>
                      <a:pPr algn="ctr">
                        <a:lnSpc>
                          <a:spcPct val="107000"/>
                        </a:lnSpc>
                        <a:spcAft>
                          <a:spcPts val="800"/>
                        </a:spcAft>
                      </a:pPr>
                      <a:r>
                        <a:rPr lang="it-IT" sz="1600" kern="0" dirty="0">
                          <a:effectLst/>
                        </a:rPr>
                        <a:t>Operazione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dirty="0">
                          <a:effectLst/>
                        </a:rPr>
                        <a:t>Impegni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it-IT" sz="1600" kern="0">
                          <a:effectLst/>
                        </a:rPr>
                        <a:t>Progetti</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3096280"/>
                  </a:ext>
                </a:extLst>
              </a:tr>
              <a:tr h="575092">
                <a:tc>
                  <a:txBody>
                    <a:bodyPr/>
                    <a:lstStyle/>
                    <a:p>
                      <a:pPr algn="just">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8/2016 Realizzazione di percorsi formativi di qualificazione mirati al rafforzamento dell’occupabilità in Sicilia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92.360.828,00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45,7%</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val="1480043372"/>
                  </a:ext>
                </a:extLst>
              </a:tr>
              <a:tr h="287546">
                <a:tc>
                  <a:txBody>
                    <a:bodyPr/>
                    <a:lstStyle/>
                    <a:p>
                      <a:pPr algn="just">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1/2017 Contratto di ricollocazione</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9.240.288,00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1.672</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989733312"/>
                  </a:ext>
                </a:extLst>
              </a:tr>
              <a:tr h="287546">
                <a:tc>
                  <a:txBody>
                    <a:bodyPr/>
                    <a:lstStyle/>
                    <a:p>
                      <a:pPr algn="just">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2/2018 Catalogo regionale offerta formativa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57.896.645,46</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443</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val="2064981427"/>
                  </a:ext>
                </a:extLst>
              </a:tr>
              <a:tr h="575092">
                <a:tc>
                  <a:txBody>
                    <a:bodyPr/>
                    <a:lstStyle/>
                    <a:p>
                      <a:pPr algn="just">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21/2018 Finanziamento di contributi all'occupazione per i disoccupati di lunga durata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5.060.857,66</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339</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331914524"/>
                  </a:ext>
                </a:extLst>
              </a:tr>
              <a:tr h="481352">
                <a:tc>
                  <a:txBody>
                    <a:bodyPr/>
                    <a:lstStyle/>
                    <a:p>
                      <a:pPr algn="just">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22/2018 Realizzazione di tirocini extracurriculari</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3.317.500,00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874</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589808093"/>
                  </a:ext>
                </a:extLst>
              </a:tr>
              <a:tr h="287546">
                <a:tc>
                  <a:txBody>
                    <a:bodyPr/>
                    <a:lstStyle/>
                    <a:p>
                      <a:pPr algn="just">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Avviso 26/2018 Percorsi per rafforzare l'occupabilità di giovani laureati nella pubblica amministrazione regionale</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2.673.483,75</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430266285"/>
                  </a:ext>
                </a:extLst>
              </a:tr>
              <a:tr h="481352">
                <a:tc>
                  <a:txBody>
                    <a:bodyPr/>
                    <a:lstStyle/>
                    <a:p>
                      <a:pPr algn="just">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PON SPAO</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31.455.000,00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it-IT"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229205828"/>
                  </a:ext>
                </a:extLst>
              </a:tr>
              <a:tr h="398731">
                <a:tc>
                  <a:txBody>
                    <a:bodyPr/>
                    <a:lstStyle/>
                    <a:p>
                      <a:pPr algn="l"/>
                      <a:endParaRPr lang="it-IT" sz="1600" kern="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800"/>
                        </a:spcAft>
                      </a:pPr>
                      <a:r>
                        <a:rPr lang="it-IT"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202.004.602,87</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it-I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tc>
                  <a:txBody>
                    <a:bodyPr/>
                    <a:lstStyle/>
                    <a:p>
                      <a:pPr algn="ctr">
                        <a:lnSpc>
                          <a:spcPct val="107000"/>
                        </a:lnSpc>
                        <a:spcAft>
                          <a:spcPts val="800"/>
                        </a:spcAft>
                      </a:pPr>
                      <a:r>
                        <a:rPr lang="it-IT"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3.461</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979856881"/>
                  </a:ext>
                </a:extLst>
              </a:tr>
            </a:tbl>
          </a:graphicData>
        </a:graphic>
      </p:graphicFrame>
      <p:sp>
        <p:nvSpPr>
          <p:cNvPr id="5" name="Rectangle 1">
            <a:extLst>
              <a:ext uri="{FF2B5EF4-FFF2-40B4-BE49-F238E27FC236}">
                <a16:creationId xmlns:a16="http://schemas.microsoft.com/office/drawing/2014/main" id="{21445BC9-A898-F950-6E3A-5CE540D1DFF2}"/>
              </a:ext>
            </a:extLst>
          </p:cNvPr>
          <p:cNvSpPr>
            <a:spLocks noChangeArrowheads="1"/>
          </p:cNvSpPr>
          <p:nvPr/>
        </p:nvSpPr>
        <p:spPr bwMode="auto">
          <a:xfrm>
            <a:off x="1210152" y="1058545"/>
            <a:ext cx="9493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lang="it-IT" sz="1800" b="1" dirty="0">
                <a:solidFill>
                  <a:srgbClr val="000000"/>
                </a:solidFill>
                <a:effectLst/>
                <a:latin typeface="Calibri" panose="020F0502020204030204" pitchFamily="34" charset="0"/>
                <a:ea typeface="Calibri" panose="020F0502020204030204" pitchFamily="34" charset="0"/>
              </a:rPr>
              <a:t>OS 8.5 Favorire l’inserimento lavorativo e l’occupazione dei disoccupati di lunga durata e dei soggetti con maggiore difficoltà di inserimento lavorativo, nonché il sostegno delle persone a rischio di disoccupazione di lunga durata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80528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4071</Words>
  <Application>Microsoft Office PowerPoint</Application>
  <PresentationFormat>Widescreen</PresentationFormat>
  <Paragraphs>300</Paragraphs>
  <Slides>31</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Calibri</vt:lpstr>
      <vt:lpstr>Calibri Light</vt:lpstr>
      <vt:lpstr>Helvetica</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Redazione Siciliahd</dc:creator>
  <cp:lastModifiedBy>Giulia Bellomonte</cp:lastModifiedBy>
  <cp:revision>103</cp:revision>
  <cp:lastPrinted>2024-12-08T17:55:46Z</cp:lastPrinted>
  <dcterms:created xsi:type="dcterms:W3CDTF">2024-11-08T09:49:07Z</dcterms:created>
  <dcterms:modified xsi:type="dcterms:W3CDTF">2024-12-10T12:02:17Z</dcterms:modified>
</cp:coreProperties>
</file>